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5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Quattrocento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piBWLh/o+GexKCf6J39Z+vBPr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1421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51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49a25ff52b867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3249a25ff52b867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9dbee67c1680a3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49dbee67c1680a3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Arial"/>
              <a:buNone/>
            </a:pPr>
            <a:endParaRPr sz="25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1" name="Google Shape;131;p4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g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jpg"/><Relationship Id="rId5" Type="http://schemas.openxmlformats.org/officeDocument/2006/relationships/image" Target="../media/image23.jp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5" Type="http://schemas.openxmlformats.org/officeDocument/2006/relationships/image" Target="../media/image44.png"/><Relationship Id="rId10" Type="http://schemas.openxmlformats.org/officeDocument/2006/relationships/image" Target="../media/image39.jpg"/><Relationship Id="rId4" Type="http://schemas.openxmlformats.org/officeDocument/2006/relationships/image" Target="../media/image34.jp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bundesamt.de/themen/bundesverkehrswegeplanung-umwelt-klimafreundlich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cleanenergywire.org/sites/default/files/styles/lightbox_image/public/images/factsheet/road-transport-emissions-iwkoeln.png?itok=RiSKdmq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weltbundesamt.de/" TargetMode="External"/><Relationship Id="rId5" Type="http://schemas.openxmlformats.org/officeDocument/2006/relationships/hyperlink" Target="https://mobilityweek.eu/home/" TargetMode="External"/><Relationship Id="rId10" Type="http://schemas.openxmlformats.org/officeDocument/2006/relationships/hyperlink" Target="https://www.sparcs.info/what-is-new/news/smart-cities-celebrate-european-mobility-week-hashtag-wemovesmart" TargetMode="External"/><Relationship Id="rId4" Type="http://schemas.openxmlformats.org/officeDocument/2006/relationships/hyperlink" Target="https://www.wagrati.eu/photo/flagge-europaische-union-europaflagge-12999?lang=de" TargetMode="External"/><Relationship Id="rId9" Type="http://schemas.openxmlformats.org/officeDocument/2006/relationships/hyperlink" Target="https://www.umweltbundesamt.de/themen/verkehr-laerm/nachhaltige-mobilita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/>
          <p:nvPr/>
        </p:nvSpPr>
        <p:spPr>
          <a:xfrm>
            <a:off x="2489200" y="1920895"/>
            <a:ext cx="9359900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ERASMUS +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Smart Mobility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5000"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 txBox="1"/>
          <p:nvPr/>
        </p:nvSpPr>
        <p:spPr>
          <a:xfrm>
            <a:off x="431800" y="1997839"/>
            <a:ext cx="130429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Mobility at the Hellenstein Gymnasium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>
                <a:latin typeface="Calibri"/>
                <a:ea typeface="Calibri"/>
                <a:cs typeface="Calibri"/>
                <a:sym typeface="Calibri"/>
              </a:rPr>
              <a:t>Our ideas for Smart Mobility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40964" y="-145251"/>
            <a:ext cx="2149436" cy="1214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11"/>
          <p:cNvCxnSpPr/>
          <p:nvPr/>
        </p:nvCxnSpPr>
        <p:spPr>
          <a:xfrm rot="10800000">
            <a:off x="0" y="1069181"/>
            <a:ext cx="12192000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82" y="3117010"/>
            <a:ext cx="6021237" cy="401703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/>
          <p:nvPr/>
        </p:nvSpPr>
        <p:spPr>
          <a:xfrm>
            <a:off x="5221856" y="2181046"/>
            <a:ext cx="1739660" cy="16390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SUSTANIABLE CLASS TRIPS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3237779" y="3144329"/>
            <a:ext cx="1581510" cy="16390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CYCLE TOGETHER </a:t>
            </a:r>
            <a:r>
              <a:rPr lang="de-D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SCHOOL</a:t>
            </a:r>
            <a:endParaRPr dirty="0"/>
          </a:p>
        </p:txBody>
      </p:sp>
      <p:sp>
        <p:nvSpPr>
          <p:cNvPr id="246" name="Google Shape;246;p11"/>
          <p:cNvSpPr/>
          <p:nvPr/>
        </p:nvSpPr>
        <p:spPr>
          <a:xfrm>
            <a:off x="7119667" y="3575649"/>
            <a:ext cx="1581510" cy="16390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EUROPEAN </a:t>
            </a:r>
            <a:r>
              <a:rPr lang="de-D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 TICKET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 dirty="0" err="1"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de-DE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b="1" dirty="0" err="1"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de-DE" b="1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de-DE" b="1" dirty="0" err="1" smtClean="0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b="1" dirty="0" smtClean="0">
                <a:latin typeface="Calibri"/>
                <a:ea typeface="Calibri"/>
                <a:cs typeface="Calibri"/>
                <a:sym typeface="Calibri"/>
              </a:rPr>
              <a:t> „European </a:t>
            </a:r>
            <a:r>
              <a:rPr lang="de-DE" b="1" dirty="0">
                <a:latin typeface="Calibri"/>
                <a:ea typeface="Calibri"/>
                <a:cs typeface="Calibri"/>
                <a:sym typeface="Calibri"/>
              </a:rPr>
              <a:t>Mobility </a:t>
            </a:r>
            <a:r>
              <a:rPr lang="de-DE" b="1" dirty="0" err="1" smtClean="0">
                <a:latin typeface="Calibri"/>
                <a:ea typeface="Calibri"/>
                <a:cs typeface="Calibri"/>
                <a:sym typeface="Calibri"/>
              </a:rPr>
              <a:t>Week</a:t>
            </a:r>
            <a:r>
              <a:rPr lang="de-DE" b="1" dirty="0" smtClean="0">
                <a:latin typeface="Calibri"/>
                <a:ea typeface="Calibri"/>
                <a:cs typeface="Calibri"/>
                <a:sym typeface="Calibri"/>
              </a:rPr>
              <a:t>“?</a:t>
            </a:r>
            <a:endParaRPr dirty="0"/>
          </a:p>
        </p:txBody>
      </p:sp>
      <p:pic>
        <p:nvPicPr>
          <p:cNvPr id="252" name="Google Shape;252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40964" y="-145251"/>
            <a:ext cx="2149436" cy="1214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12"/>
          <p:cNvCxnSpPr/>
          <p:nvPr/>
        </p:nvCxnSpPr>
        <p:spPr>
          <a:xfrm rot="10800000">
            <a:off x="0" y="1069181"/>
            <a:ext cx="12192000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12"/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awareness-raising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campaign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de-DE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</a:t>
            </a:r>
            <a:r>
              <a:rPr lang="de-D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22 September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encourages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behavioural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3184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towns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cities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registered in 2021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652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r>
              <a:rPr lang="de-D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r>
              <a:rPr lang="de-D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registered in 2021</a:t>
            </a:r>
            <a:endParaRPr dirty="0"/>
          </a:p>
        </p:txBody>
      </p:sp>
      <p:sp>
        <p:nvSpPr>
          <p:cNvPr id="255" name="Google Shape;255;p12"/>
          <p:cNvSpPr/>
          <p:nvPr/>
        </p:nvSpPr>
        <p:spPr>
          <a:xfrm>
            <a:off x="118433" y="1629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63" y="1662683"/>
            <a:ext cx="2755398" cy="19751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63" y="3853647"/>
            <a:ext cx="3000015" cy="252000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9" y="3785279"/>
            <a:ext cx="4546034" cy="272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>
                <a:latin typeface="Calibri"/>
                <a:ea typeface="Calibri"/>
                <a:cs typeface="Calibri"/>
                <a:sym typeface="Calibri"/>
              </a:rPr>
              <a:t>EMW 2021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40964" y="-145251"/>
            <a:ext cx="2149436" cy="1214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13"/>
          <p:cNvCxnSpPr/>
          <p:nvPr/>
        </p:nvCxnSpPr>
        <p:spPr>
          <a:xfrm rot="10800000">
            <a:off x="0" y="1069181"/>
            <a:ext cx="12192000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" name="Google Shape;263;p13"/>
          <p:cNvSpPr/>
          <p:nvPr/>
        </p:nvSpPr>
        <p:spPr>
          <a:xfrm>
            <a:off x="838200" y="1638718"/>
            <a:ext cx="10515600" cy="504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263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N°1: </a:t>
            </a:r>
          </a:p>
          <a:p>
            <a:pPr marR="0" lvl="0" indent="263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Safe </a:t>
            </a:r>
            <a:r>
              <a:rPr lang="de-DE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de-DE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Healthy</a:t>
            </a:r>
            <a:r>
              <a:rPr lang="de-DE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de-DE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Sustainable</a:t>
            </a:r>
            <a:r>
              <a:rPr lang="de-DE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Mobility</a:t>
            </a:r>
            <a:endParaRPr dirty="0">
              <a:solidFill>
                <a:srgbClr val="FF0000"/>
              </a:solidFill>
            </a:endParaRPr>
          </a:p>
          <a:p>
            <a:pPr marL="804863" lvl="1" indent="-539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tribute</a:t>
            </a:r>
            <a:r>
              <a:rPr lang="de-D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</a:t>
            </a:r>
            <a:r>
              <a:rPr lang="de-DE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hardships</a:t>
            </a:r>
            <a:r>
              <a:rPr lang="de-D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felt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</a:t>
            </a:r>
            <a:endParaRPr dirty="0"/>
          </a:p>
          <a:p>
            <a:pPr marL="804863" lvl="1" indent="-539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opportunities</a:t>
            </a:r>
            <a:r>
              <a:rPr lang="de-D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R="0" lvl="0" indent="2651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de-D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Stuttgart “Super Block</a:t>
            </a:r>
            <a:r>
              <a:rPr lang="de-DE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804863" lvl="1" indent="-539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residential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blocks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barred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endParaRPr lang="de-DE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4863" lvl="1" indent="-539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they are crossed by pedestrian walks and offer place and space for communication and outdoor games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3" descr="Ein Bild, das Text enthält.&#10;&#10;Beschreibung automatisch generier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0088" y="76301"/>
            <a:ext cx="4572056" cy="77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86" y="4049627"/>
            <a:ext cx="3756991" cy="24688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98" y="4016671"/>
            <a:ext cx="1876377" cy="25018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5" y="4707545"/>
            <a:ext cx="3148428" cy="165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>
                <a:latin typeface="Calibri"/>
                <a:ea typeface="Calibri"/>
                <a:cs typeface="Calibri"/>
                <a:sym typeface="Calibri"/>
              </a:rPr>
              <a:t>EMW 2021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940964" y="-145251"/>
            <a:ext cx="2149436" cy="1214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13"/>
          <p:cNvCxnSpPr/>
          <p:nvPr/>
        </p:nvCxnSpPr>
        <p:spPr>
          <a:xfrm rot="10800000">
            <a:off x="0" y="1069181"/>
            <a:ext cx="12192000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" name="Google Shape;263;p13"/>
          <p:cNvSpPr/>
          <p:nvPr/>
        </p:nvSpPr>
        <p:spPr>
          <a:xfrm>
            <a:off x="838200" y="1638718"/>
            <a:ext cx="3620678" cy="163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263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N°2: </a:t>
            </a:r>
          </a:p>
          <a:p>
            <a:pPr marR="0" lvl="0" indent="263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Better</a:t>
            </a:r>
            <a:r>
              <a:rPr lang="de-DE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connected</a:t>
            </a:r>
            <a:r>
              <a:rPr lang="de-DE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: 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804863" lvl="1" indent="-539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connection</a:t>
            </a:r>
            <a:r>
              <a:rPr lang="de-D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places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endParaRPr lang="de-DE" sz="2000" dirty="0" smtClean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804863" lvl="1" indent="-539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connection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people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3" descr="Ein Bild, das Text enthält.&#10;&#10;Beschreibung automatisch generier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0088" y="76301"/>
            <a:ext cx="4572056" cy="77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52" y="1383876"/>
            <a:ext cx="3151387" cy="2248246"/>
          </a:xfrm>
          <a:prstGeom prst="rect">
            <a:avLst/>
          </a:prstGeom>
        </p:spPr>
      </p:pic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63398"/>
              </p:ext>
            </p:extLst>
          </p:nvPr>
        </p:nvGraphicFramePr>
        <p:xfrm>
          <a:off x="8177771" y="1332537"/>
          <a:ext cx="3526386" cy="235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-Bild" r:id="rId7" imgW="9144000" imgH="6095880" progId="Paint.Picture">
                  <p:embed/>
                </p:oleObj>
              </mc:Choice>
              <mc:Fallback>
                <p:oleObj name="Bitmap-Bild" r:id="rId7" imgW="9144000" imgH="6095880" progId="Paint.Picture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77771" y="1332537"/>
                        <a:ext cx="3526386" cy="2350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6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1210951" y="5836517"/>
            <a:ext cx="2875176" cy="5373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0" name="Google Shape;260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>
                <a:latin typeface="Calibri"/>
                <a:ea typeface="Calibri"/>
                <a:cs typeface="Calibri"/>
                <a:sym typeface="Calibri"/>
              </a:rPr>
              <a:t>EMW 2021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940964" y="-145251"/>
            <a:ext cx="2149436" cy="1214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13"/>
          <p:cNvCxnSpPr/>
          <p:nvPr/>
        </p:nvCxnSpPr>
        <p:spPr>
          <a:xfrm rot="10800000">
            <a:off x="0" y="1069181"/>
            <a:ext cx="12192000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" name="Google Shape;263;p13"/>
          <p:cNvSpPr/>
          <p:nvPr/>
        </p:nvSpPr>
        <p:spPr>
          <a:xfrm>
            <a:off x="838200" y="1638718"/>
            <a:ext cx="3620678" cy="163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263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N°2: </a:t>
            </a:r>
          </a:p>
          <a:p>
            <a:pPr marR="0" lvl="0" indent="263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Better</a:t>
            </a:r>
            <a:r>
              <a:rPr lang="de-DE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connected</a:t>
            </a:r>
            <a:r>
              <a:rPr lang="de-DE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: 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804863" lvl="1" indent="-539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connection</a:t>
            </a:r>
            <a:r>
              <a:rPr lang="de-D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places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endParaRPr lang="de-DE" sz="2000" dirty="0" smtClean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804863" lvl="1" indent="-539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connection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people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3" descr="Ein Bild, das Text enthält.&#10;&#10;Beschreibung automatisch generier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0088" y="76301"/>
            <a:ext cx="4572056" cy="77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52" y="1383876"/>
            <a:ext cx="3151387" cy="2248246"/>
          </a:xfrm>
          <a:prstGeom prst="rect">
            <a:avLst/>
          </a:prstGeom>
        </p:spPr>
      </p:pic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63398"/>
              </p:ext>
            </p:extLst>
          </p:nvPr>
        </p:nvGraphicFramePr>
        <p:xfrm>
          <a:off x="8177771" y="1332537"/>
          <a:ext cx="3526386" cy="235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-Bild" r:id="rId7" imgW="9144000" imgH="6095880" progId="Paint.Picture">
                  <p:embed/>
                </p:oleObj>
              </mc:Choice>
              <mc:Fallback>
                <p:oleObj name="Bitmap-Bild" r:id="rId7" imgW="9144000" imgH="6095880" progId="Paint.Picture">
                  <p:embed/>
                  <p:pic>
                    <p:nvPicPr>
                      <p:cNvPr id="12" name="Objek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77771" y="1332537"/>
                        <a:ext cx="3526386" cy="2350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3218" y="4066222"/>
            <a:ext cx="2030642" cy="105917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366888" y="5920515"/>
            <a:ext cx="288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SzPts val="2000"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SEVERAL MAIN TOPICS</a:t>
            </a:r>
            <a:endParaRPr lang="en-US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2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>
                <a:latin typeface="Calibri"/>
                <a:ea typeface="Calibri"/>
                <a:cs typeface="Calibri"/>
                <a:sym typeface="Calibri"/>
              </a:rPr>
              <a:t>EMW 2022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940964" y="-145251"/>
            <a:ext cx="2149436" cy="1214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4"/>
          <p:cNvCxnSpPr/>
          <p:nvPr/>
        </p:nvCxnSpPr>
        <p:spPr>
          <a:xfrm rot="10800000">
            <a:off x="0" y="1069181"/>
            <a:ext cx="12192000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2" name="Google Shape;272;p14"/>
          <p:cNvSpPr/>
          <p:nvPr/>
        </p:nvSpPr>
        <p:spPr>
          <a:xfrm>
            <a:off x="838199" y="1825625"/>
            <a:ext cx="4308835" cy="165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de-DE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Common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r>
              <a:rPr lang="de-DE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4863" lvl="1" indent="-539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quality of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804863" lvl="1" indent="-539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future viability</a:t>
            </a:r>
            <a:r>
              <a:rPr lang="de-D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de-DE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de-DE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73" y="1371917"/>
            <a:ext cx="6266509" cy="2506604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550021"/>
              </p:ext>
            </p:extLst>
          </p:nvPr>
        </p:nvGraphicFramePr>
        <p:xfrm>
          <a:off x="5999944" y="4065847"/>
          <a:ext cx="4018012" cy="226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-Bild" r:id="rId6" imgW="9144000" imgH="5143680" progId="Paint.Picture">
                  <p:embed/>
                </p:oleObj>
              </mc:Choice>
              <mc:Fallback>
                <p:oleObj name="Bitmap-Bild" r:id="rId6" imgW="9144000" imgH="5143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9944" y="4065847"/>
                        <a:ext cx="4018012" cy="2260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5000"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/>
          <p:nvPr/>
        </p:nvSpPr>
        <p:spPr>
          <a:xfrm>
            <a:off x="3771900" y="2690336"/>
            <a:ext cx="90805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6" descr="Bus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9576" y="5056711"/>
            <a:ext cx="696705" cy="69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6" descr="4206757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5102" y="4125395"/>
            <a:ext cx="715546" cy="71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/>
        </p:nvSpPr>
        <p:spPr>
          <a:xfrm>
            <a:off x="6199522" y="1480208"/>
            <a:ext cx="5250161" cy="215305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10293178" y="1573770"/>
            <a:ext cx="896400" cy="1983095"/>
          </a:xfrm>
          <a:prstGeom prst="roundRect">
            <a:avLst>
              <a:gd name="adj" fmla="val 16667"/>
            </a:avLst>
          </a:prstGeom>
          <a:solidFill>
            <a:srgbClr val="B3C6E7">
              <a:alpha val="2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612882" y="1480208"/>
            <a:ext cx="5250161" cy="215305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>
                <a:latin typeface="Calibri"/>
                <a:ea typeface="Calibri"/>
                <a:cs typeface="Calibri"/>
                <a:sym typeface="Calibri"/>
              </a:rPr>
              <a:t>Requests and Solutions</a:t>
            </a:r>
            <a:endParaRPr/>
          </a:p>
        </p:txBody>
      </p:sp>
      <p:pic>
        <p:nvPicPr>
          <p:cNvPr id="288" name="Google Shape;288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940964" y="-145251"/>
            <a:ext cx="2149436" cy="1214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6"/>
          <p:cNvCxnSpPr/>
          <p:nvPr/>
        </p:nvCxnSpPr>
        <p:spPr>
          <a:xfrm rot="10800000">
            <a:off x="0" y="1069181"/>
            <a:ext cx="12192000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16"/>
          <p:cNvSpPr txBox="1"/>
          <p:nvPr/>
        </p:nvSpPr>
        <p:spPr>
          <a:xfrm>
            <a:off x="1165828" y="1927467"/>
            <a:ext cx="339170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our public transport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more links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connection between city and village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 txBox="1"/>
          <p:nvPr/>
        </p:nvSpPr>
        <p:spPr>
          <a:xfrm>
            <a:off x="612883" y="3881470"/>
            <a:ext cx="5250161" cy="215305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"/>
          <p:cNvSpPr txBox="1"/>
          <p:nvPr/>
        </p:nvSpPr>
        <p:spPr>
          <a:xfrm>
            <a:off x="6199523" y="3881470"/>
            <a:ext cx="5250161" cy="215305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6"/>
          <p:cNvSpPr txBox="1"/>
          <p:nvPr/>
        </p:nvSpPr>
        <p:spPr>
          <a:xfrm rot="-5400000">
            <a:off x="89470" y="5029944"/>
            <a:ext cx="1513223" cy="40011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rgbClr val="8DA9D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E-Mobioity</a:t>
            </a:r>
            <a:endParaRPr/>
          </a:p>
        </p:txBody>
      </p:sp>
      <p:sp>
        <p:nvSpPr>
          <p:cNvPr id="294" name="Google Shape;294;p16"/>
          <p:cNvSpPr txBox="1"/>
          <p:nvPr/>
        </p:nvSpPr>
        <p:spPr>
          <a:xfrm rot="-5400000">
            <a:off x="-215001" y="2341235"/>
            <a:ext cx="21221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rgbClr val="8DA9D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Public transport</a:t>
            </a:r>
            <a:endParaRPr/>
          </a:p>
        </p:txBody>
      </p:sp>
      <p:sp>
        <p:nvSpPr>
          <p:cNvPr id="295" name="Google Shape;295;p16"/>
          <p:cNvSpPr txBox="1"/>
          <p:nvPr/>
        </p:nvSpPr>
        <p:spPr>
          <a:xfrm rot="-5400000">
            <a:off x="5495050" y="4882028"/>
            <a:ext cx="1809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rgbClr val="8DA9D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Digitalisation</a:t>
            </a:r>
            <a:endParaRPr/>
          </a:p>
        </p:txBody>
      </p:sp>
      <p:pic>
        <p:nvPicPr>
          <p:cNvPr id="296" name="Google Shape;296;p16" descr="https://cdn-icons.flaticon.com/png/512/4804/premium/4804579.png?token=exp=1648461995~hmac=712425f23751155db7cbf90aae33919b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15376" y="2830119"/>
            <a:ext cx="666623" cy="66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6" descr="Bike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415376" y="1573770"/>
            <a:ext cx="691610" cy="64763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 txBox="1"/>
          <p:nvPr/>
        </p:nvSpPr>
        <p:spPr>
          <a:xfrm rot="-5400000">
            <a:off x="5626106" y="2628843"/>
            <a:ext cx="15469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rgbClr val="8DA9D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Sharing</a:t>
            </a:r>
            <a:endParaRPr/>
          </a:p>
        </p:txBody>
      </p:sp>
      <p:pic>
        <p:nvPicPr>
          <p:cNvPr id="299" name="Google Shape;299;p16" descr="Scooter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0404887" y="2161159"/>
            <a:ext cx="691609" cy="60960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 txBox="1"/>
          <p:nvPr/>
        </p:nvSpPr>
        <p:spPr>
          <a:xfrm>
            <a:off x="7009205" y="1933079"/>
            <a:ext cx="34065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E-Scouters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Bike sharing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car sharing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6"/>
          <p:cNvSpPr txBox="1"/>
          <p:nvPr/>
        </p:nvSpPr>
        <p:spPr>
          <a:xfrm>
            <a:off x="1367757" y="4352969"/>
            <a:ext cx="33348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E-Mobility: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E-Bus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charching stations for E-Car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16" descr="LIME - EScooter Ga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8806" y="4034731"/>
            <a:ext cx="1658260" cy="82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6" descr="▷ DB Navigator App » Bahnauskunf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02290" y="5021518"/>
            <a:ext cx="784602" cy="78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06122" y="3994699"/>
            <a:ext cx="976938" cy="97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 descr="Carbon footprint &amp; CO2 tracker im App Store"/>
          <p:cNvPicPr preferRelativeResize="0"/>
          <p:nvPr/>
        </p:nvPicPr>
        <p:blipFill rotWithShape="1">
          <a:blip r:embed="rId12">
            <a:alphaModFix/>
          </a:blip>
          <a:srcRect l="29894" t="10592" r="30455" b="9277"/>
          <a:stretch/>
        </p:blipFill>
        <p:spPr>
          <a:xfrm>
            <a:off x="7023803" y="4843373"/>
            <a:ext cx="829411" cy="87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 descr="https://cdn-icons-png.flaticon.com/512/2920/2920369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20365" y="4377320"/>
            <a:ext cx="1287429" cy="128742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/>
          <p:nvPr/>
        </p:nvSpPr>
        <p:spPr>
          <a:xfrm>
            <a:off x="8148918" y="4034731"/>
            <a:ext cx="143435" cy="1864046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6"/>
          <p:cNvSpPr/>
          <p:nvPr/>
        </p:nvSpPr>
        <p:spPr>
          <a:xfrm flipH="1">
            <a:off x="10037529" y="4035212"/>
            <a:ext cx="189474" cy="1864046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4684675" y="3986093"/>
            <a:ext cx="896400" cy="1983095"/>
          </a:xfrm>
          <a:prstGeom prst="roundRect">
            <a:avLst>
              <a:gd name="adj" fmla="val 16667"/>
            </a:avLst>
          </a:prstGeom>
          <a:solidFill>
            <a:srgbClr val="B3C6E7">
              <a:alpha val="2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4657131" y="1573770"/>
            <a:ext cx="896400" cy="1983095"/>
          </a:xfrm>
          <a:prstGeom prst="roundRect">
            <a:avLst>
              <a:gd name="adj" fmla="val 16667"/>
            </a:avLst>
          </a:prstGeom>
          <a:solidFill>
            <a:srgbClr val="B3C6E7">
              <a:alpha val="2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6" descr="Global network 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31065" y="2335440"/>
            <a:ext cx="536153" cy="53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6" descr="Train 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97901" y="1649611"/>
            <a:ext cx="609430" cy="60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6" descr="Bus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7901" y="2947991"/>
            <a:ext cx="575227" cy="575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 txBox="1"/>
          <p:nvPr/>
        </p:nvSpPr>
        <p:spPr>
          <a:xfrm>
            <a:off x="2431691" y="2941687"/>
            <a:ext cx="9359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lang="de-DE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4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de-DE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4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4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de-DE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4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attention</a:t>
            </a:r>
            <a:r>
              <a:rPr lang="de-DE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5000"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/>
          <p:nvPr/>
        </p:nvSpPr>
        <p:spPr>
          <a:xfrm>
            <a:off x="3444240" y="2690336"/>
            <a:ext cx="899668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Relevance</a:t>
            </a:r>
            <a:endParaRPr sz="9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Sources</a:t>
            </a:r>
            <a:endParaRPr/>
          </a:p>
        </p:txBody>
      </p:sp>
      <p:pic>
        <p:nvPicPr>
          <p:cNvPr id="324" name="Google Shape;324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40964" y="-145251"/>
            <a:ext cx="2149436" cy="1214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18"/>
          <p:cNvCxnSpPr/>
          <p:nvPr/>
        </p:nvCxnSpPr>
        <p:spPr>
          <a:xfrm rot="10800000">
            <a:off x="0" y="1069181"/>
            <a:ext cx="12192000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18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ttps://www.wagrati.eu/photo/flagge-europaische-union-europaflagge-12999?lang=de</a:t>
            </a:r>
            <a:r>
              <a:rPr lang="de-DE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(27.03.22)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https://mobilityweek.eu/home/</a:t>
            </a:r>
            <a:r>
              <a:rPr lang="de-DE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(27.03.22)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https://www.umweltbundesamt.de/</a:t>
            </a:r>
            <a:r>
              <a:rPr lang="de-DE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(27.03.22)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de-DE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https://www.cleanenergywire.org/sites/default/files/styles/lightbox_image/public/images/factsheet/road-transport-emissions-iwkoeln.png?itok=RiSKdmqr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https://www.umweltbundesamt.de/themen/bundesverkehrswegeplanung-umwelt-klimafreundlich</a:t>
            </a:r>
            <a:r>
              <a:rPr lang="de-DE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https://www.umweltbundesamt.de/themen/verkehr-laerm/nachhaltige-mobilitaet</a:t>
            </a:r>
            <a:r>
              <a:rPr lang="de-DE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de-DE" sz="1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1400"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www.sparcs.info/what-is-new/news/smart-cities-celebrate-european-mobility-week-hashtag-wemovesmart</a:t>
            </a:r>
            <a:endParaRPr lang="es-ES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1400"/>
            </a:pPr>
            <a:endParaRPr lang="es-ES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1400"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62752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de-DE" sz="4400" b="1">
                <a:latin typeface="Calibri"/>
                <a:ea typeface="Calibri"/>
                <a:cs typeface="Calibri"/>
                <a:sym typeface="Calibri"/>
              </a:rPr>
              <a:t>Smart Mobility- Greenhouse Emission</a:t>
            </a:r>
            <a:endParaRPr sz="4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40964" y="-145251"/>
            <a:ext cx="2149600" cy="12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3"/>
          <p:cNvCxnSpPr/>
          <p:nvPr/>
        </p:nvCxnSpPr>
        <p:spPr>
          <a:xfrm rot="10800000">
            <a:off x="0" y="1069183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3"/>
          <p:cNvSpPr txBox="1"/>
          <p:nvPr/>
        </p:nvSpPr>
        <p:spPr>
          <a:xfrm>
            <a:off x="276046" y="1627524"/>
            <a:ext cx="359564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5113" marR="0" lvl="0" indent="-2651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produces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huge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greenhouse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gases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indent="-265113">
              <a:buClr>
                <a:schemeClr val="dk1"/>
              </a:buClr>
              <a:buSzPts val="2400"/>
              <a:buFont typeface="Calibri"/>
              <a:buChar char="•"/>
            </a:pP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2020: 160 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million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</a:t>
            </a:r>
            <a:r>
              <a:rPr lang="de-DE" sz="24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53" name="Google Shape;15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6555" y="1568192"/>
            <a:ext cx="6970581" cy="372161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"/>
          <p:cNvSpPr/>
          <p:nvPr/>
        </p:nvSpPr>
        <p:spPr>
          <a:xfrm>
            <a:off x="229833" y="1627524"/>
            <a:ext cx="3747807" cy="2499440"/>
          </a:xfrm>
          <a:prstGeom prst="flowChartProcess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0" y="215660"/>
            <a:ext cx="12192000" cy="13255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>
                <a:latin typeface="Calibri"/>
                <a:ea typeface="Calibri"/>
                <a:cs typeface="Calibri"/>
                <a:sym typeface="Calibri"/>
              </a:rPr>
              <a:t>Climate Protection Act</a:t>
            </a:r>
            <a:endParaRPr/>
          </a:p>
        </p:txBody>
      </p:sp>
      <p:pic>
        <p:nvPicPr>
          <p:cNvPr id="160" name="Google Shape;160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40964" y="-145251"/>
            <a:ext cx="2149436" cy="1214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4"/>
          <p:cNvCxnSpPr/>
          <p:nvPr/>
        </p:nvCxnSpPr>
        <p:spPr>
          <a:xfrm rot="10800000">
            <a:off x="0" y="1069181"/>
            <a:ext cx="12192000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4"/>
          <p:cNvSpPr txBox="1"/>
          <p:nvPr/>
        </p:nvSpPr>
        <p:spPr>
          <a:xfrm>
            <a:off x="244039" y="1456976"/>
            <a:ext cx="11684000" cy="1569660"/>
          </a:xfrm>
          <a:prstGeom prst="rect">
            <a:avLst/>
          </a:prstGeom>
          <a:noFill/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Goal:​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greenhouse emission by 65% till 2045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 zero greenhouse gas emission till 2050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352340" y="3853134"/>
            <a:ext cx="4839660" cy="282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039" y="3978459"/>
            <a:ext cx="4839660" cy="26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/>
          <p:nvPr/>
        </p:nvSpPr>
        <p:spPr>
          <a:xfrm>
            <a:off x="5558124" y="4736222"/>
            <a:ext cx="1553859" cy="10525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3864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0" y="172528"/>
            <a:ext cx="12192000" cy="13255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>
                <a:latin typeface="Calibri"/>
                <a:ea typeface="Calibri"/>
                <a:cs typeface="Calibri"/>
                <a:sym typeface="Calibri"/>
              </a:rPr>
              <a:t>Guide </a:t>
            </a:r>
            <a:endParaRPr/>
          </a:p>
        </p:txBody>
      </p:sp>
      <p:pic>
        <p:nvPicPr>
          <p:cNvPr id="171" name="Google Shape;171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40964" y="-145251"/>
            <a:ext cx="2149436" cy="1214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5"/>
          <p:cNvCxnSpPr/>
          <p:nvPr/>
        </p:nvCxnSpPr>
        <p:spPr>
          <a:xfrm rot="10800000">
            <a:off x="0" y="1069181"/>
            <a:ext cx="12192000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5"/>
          <p:cNvSpPr txBox="1"/>
          <p:nvPr/>
        </p:nvSpPr>
        <p:spPr>
          <a:xfrm>
            <a:off x="1230702" y="2021456"/>
            <a:ext cx="980808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de-DE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nvironmentally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riented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rganization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nstitutionalization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-mode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inancing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Germany</a:t>
            </a:r>
            <a:endParaRPr dirty="0"/>
          </a:p>
        </p:txBody>
      </p:sp>
      <p:sp>
        <p:nvSpPr>
          <p:cNvPr id="174" name="Google Shape;174;p5"/>
          <p:cNvSpPr/>
          <p:nvPr/>
        </p:nvSpPr>
        <p:spPr>
          <a:xfrm>
            <a:off x="3767900" y="4537182"/>
            <a:ext cx="488830" cy="9776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F386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338">
            <a:off x="6142023" y="4128953"/>
            <a:ext cx="4851694" cy="179411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230702" y="3248521"/>
            <a:ext cx="58351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GUIDE:</a:t>
            </a:r>
          </a:p>
          <a:p>
            <a:pPr marL="895350" indent="-536575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</a:t>
            </a:r>
            <a:endParaRPr lang="de-DE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5350" indent="-536575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pillars</a:t>
            </a:r>
            <a:endParaRPr lang="es-ES" sz="2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0" y="143774"/>
            <a:ext cx="12192000" cy="13255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>
                <a:latin typeface="Calibri"/>
                <a:ea typeface="Calibri"/>
                <a:cs typeface="Calibri"/>
                <a:sym typeface="Calibri"/>
              </a:rPr>
              <a:t>The Pillars</a:t>
            </a:r>
            <a:endParaRPr/>
          </a:p>
        </p:txBody>
      </p:sp>
      <p:pic>
        <p:nvPicPr>
          <p:cNvPr id="180" name="Google Shape;180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940964" y="-145251"/>
            <a:ext cx="2149436" cy="1214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6"/>
          <p:cNvCxnSpPr/>
          <p:nvPr/>
        </p:nvCxnSpPr>
        <p:spPr>
          <a:xfrm rot="10800000">
            <a:off x="0" y="1069181"/>
            <a:ext cx="12192000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6"/>
          <p:cNvSpPr txBox="1"/>
          <p:nvPr/>
        </p:nvSpPr>
        <p:spPr>
          <a:xfrm>
            <a:off x="6464060" y="1892060"/>
            <a:ext cx="5203684" cy="1944000"/>
          </a:xfrm>
          <a:prstGeom prst="rect">
            <a:avLst/>
          </a:prstGeom>
          <a:noFill/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2754702" y="4609381"/>
            <a:ext cx="6294407" cy="1938992"/>
          </a:xfrm>
          <a:prstGeom prst="rect">
            <a:avLst/>
          </a:prstGeom>
          <a:noFill/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solidFill>
                  <a:srgbClr val="233E90"/>
                </a:solidFill>
                <a:latin typeface="Calibri"/>
                <a:ea typeface="Calibri"/>
                <a:cs typeface="Calibri"/>
                <a:sym typeface="Calibri"/>
              </a:rPr>
              <a:t>Third </a:t>
            </a:r>
            <a:r>
              <a:rPr lang="de-DE" sz="2400" b="1" dirty="0" err="1">
                <a:solidFill>
                  <a:srgbClr val="233E90"/>
                </a:solidFill>
                <a:latin typeface="Calibri"/>
                <a:ea typeface="Calibri"/>
                <a:cs typeface="Calibri"/>
                <a:sym typeface="Calibri"/>
              </a:rPr>
              <a:t>Pillar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xternal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costs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arising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emissions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internalized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de-DE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motorways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railways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waterways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de-DE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supposed</a:t>
            </a:r>
            <a:r>
              <a:rPr lang="de-DE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de-DE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de-DE" sz="24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charged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554965" y="1892060"/>
            <a:ext cx="5172973" cy="1938992"/>
          </a:xfrm>
          <a:prstGeom prst="rect">
            <a:avLst/>
          </a:prstGeom>
          <a:noFill/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solidFill>
                  <a:srgbClr val="233E90"/>
                </a:solidFill>
                <a:latin typeface="Calibri"/>
                <a:ea typeface="Calibri"/>
                <a:cs typeface="Calibri"/>
                <a:sym typeface="Calibri"/>
              </a:rPr>
              <a:t>First </a:t>
            </a:r>
            <a:r>
              <a:rPr lang="de-DE" sz="2400" b="1" dirty="0" err="1">
                <a:solidFill>
                  <a:srgbClr val="233E90"/>
                </a:solidFill>
                <a:latin typeface="Calibri"/>
                <a:ea typeface="Calibri"/>
                <a:cs typeface="Calibri"/>
                <a:sym typeface="Calibri"/>
              </a:rPr>
              <a:t>Pillar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nationwide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  <a:r>
              <a:rPr lang="de-DE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r>
              <a:rPr lang="de-DE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de-DE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association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cross-traffic</a:t>
            </a:r>
            <a:r>
              <a:rPr lang="de-DE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r>
              <a:rPr lang="de-DE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rail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de-DE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r>
              <a:rPr lang="de-D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570482" y="1892060"/>
            <a:ext cx="4118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233E90"/>
                </a:solidFill>
                <a:latin typeface="Calibri"/>
                <a:ea typeface="Calibri"/>
                <a:cs typeface="Calibri"/>
                <a:sym typeface="Calibri"/>
              </a:rPr>
              <a:t>Second Pillar</a:t>
            </a:r>
            <a:endParaRPr lang="en-US" dirty="0"/>
          </a:p>
          <a:p>
            <a:pPr lvl="0"/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Consistent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user funding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 for </a:t>
            </a:r>
            <a:endParaRPr lang="en-US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maintenance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of the transport infrastructure.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32" y="4025340"/>
            <a:ext cx="2177607" cy="15535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942" y="4992165"/>
            <a:ext cx="2334312" cy="1556208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561049"/>
              </p:ext>
            </p:extLst>
          </p:nvPr>
        </p:nvGraphicFramePr>
        <p:xfrm>
          <a:off x="10221029" y="2225286"/>
          <a:ext cx="1149532" cy="147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-Bild" r:id="rId7" imgW="5362560" imgH="6858000" progId="Paint.Picture">
                  <p:embed/>
                </p:oleObj>
              </mc:Choice>
              <mc:Fallback>
                <p:oleObj name="Bitmap-Bild" r:id="rId7" imgW="5362560" imgH="6858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21029" y="2225286"/>
                        <a:ext cx="1149532" cy="1470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5000"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/>
          <p:nvPr/>
        </p:nvSpPr>
        <p:spPr>
          <a:xfrm>
            <a:off x="254000" y="2514600"/>
            <a:ext cx="153035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Smart Mobility?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49a25ff52b8672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/>
              <a:t>Definition</a:t>
            </a:r>
            <a:endParaRPr b="1"/>
          </a:p>
        </p:txBody>
      </p:sp>
      <p:pic>
        <p:nvPicPr>
          <p:cNvPr id="195" name="Google Shape;195;g3249a25ff52b8672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40964" y="-145251"/>
            <a:ext cx="2149500" cy="12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g3249a25ff52b8672_0"/>
          <p:cNvCxnSpPr/>
          <p:nvPr/>
        </p:nvCxnSpPr>
        <p:spPr>
          <a:xfrm rot="10800000">
            <a:off x="0" y="1069182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g3249a25ff52b8672_0"/>
          <p:cNvSpPr txBox="1"/>
          <p:nvPr/>
        </p:nvSpPr>
        <p:spPr>
          <a:xfrm>
            <a:off x="1224148" y="2860040"/>
            <a:ext cx="97536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249a25ff52b8672_0"/>
          <p:cNvSpPr txBox="1"/>
          <p:nvPr/>
        </p:nvSpPr>
        <p:spPr>
          <a:xfrm rot="338" flipH="1">
            <a:off x="4166433" y="2862125"/>
            <a:ext cx="3052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intelligent transport network</a:t>
            </a:r>
            <a:endParaRPr sz="1900"/>
          </a:p>
        </p:txBody>
      </p:sp>
      <p:sp>
        <p:nvSpPr>
          <p:cNvPr id="199" name="Google Shape;199;g3249a25ff52b8672_0"/>
          <p:cNvSpPr txBox="1"/>
          <p:nvPr/>
        </p:nvSpPr>
        <p:spPr>
          <a:xfrm flipH="1">
            <a:off x="8304833" y="2905933"/>
            <a:ext cx="27933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new modes of transportation</a:t>
            </a:r>
            <a:endParaRPr sz="1900"/>
          </a:p>
        </p:txBody>
      </p:sp>
      <p:sp>
        <p:nvSpPr>
          <p:cNvPr id="200" name="Google Shape;200;g3249a25ff52b8672_0"/>
          <p:cNvSpPr txBox="1"/>
          <p:nvPr/>
        </p:nvSpPr>
        <p:spPr>
          <a:xfrm>
            <a:off x="656896" y="2862067"/>
            <a:ext cx="35256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rethinking of transportation infrastructure</a:t>
            </a:r>
            <a:endParaRPr sz="1900"/>
          </a:p>
        </p:txBody>
      </p:sp>
      <p:sp>
        <p:nvSpPr>
          <p:cNvPr id="201" name="Google Shape;201;g3249a25ff52b8672_0"/>
          <p:cNvSpPr/>
          <p:nvPr/>
        </p:nvSpPr>
        <p:spPr>
          <a:xfrm rot="5400000">
            <a:off x="5766166" y="3739306"/>
            <a:ext cx="659700" cy="415200"/>
          </a:xfrm>
          <a:prstGeom prst="stripedRightArrow">
            <a:avLst>
              <a:gd name="adj1" fmla="val 38462"/>
              <a:gd name="adj2" fmla="val 7885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249a25ff52b8672_0"/>
          <p:cNvSpPr txBox="1"/>
          <p:nvPr/>
        </p:nvSpPr>
        <p:spPr>
          <a:xfrm>
            <a:off x="2535491" y="5371932"/>
            <a:ext cx="2277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sustainability</a:t>
            </a:r>
            <a:endParaRPr sz="1900"/>
          </a:p>
        </p:txBody>
      </p:sp>
      <p:sp>
        <p:nvSpPr>
          <p:cNvPr id="203" name="Google Shape;203;g3249a25ff52b8672_0"/>
          <p:cNvSpPr txBox="1"/>
          <p:nvPr/>
        </p:nvSpPr>
        <p:spPr>
          <a:xfrm>
            <a:off x="7662300" y="5328267"/>
            <a:ext cx="17109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efficiency</a:t>
            </a:r>
            <a:endParaRPr sz="1900"/>
          </a:p>
        </p:txBody>
      </p:sp>
      <p:pic>
        <p:nvPicPr>
          <p:cNvPr id="204" name="Google Shape;204;g3249a25ff52b867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333" y="1414434"/>
            <a:ext cx="1751199" cy="152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249a25ff52b8672_0"/>
          <p:cNvPicPr preferRelativeResize="0"/>
          <p:nvPr/>
        </p:nvPicPr>
        <p:blipFill rotWithShape="1">
          <a:blip r:embed="rId5">
            <a:alphaModFix/>
          </a:blip>
          <a:srcRect t="28032" b="21629"/>
          <a:stretch/>
        </p:blipFill>
        <p:spPr>
          <a:xfrm>
            <a:off x="4166533" y="1570200"/>
            <a:ext cx="2412500" cy="12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249a25ff52b8672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5952" y="1384833"/>
            <a:ext cx="1585000" cy="15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249a25ff52b8672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5500" y="3672867"/>
            <a:ext cx="1710800" cy="17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249a25ff52b8672_0"/>
          <p:cNvPicPr preferRelativeResize="0"/>
          <p:nvPr/>
        </p:nvPicPr>
        <p:blipFill rotWithShape="1">
          <a:blip r:embed="rId8">
            <a:alphaModFix/>
          </a:blip>
          <a:srcRect t="17541" b="23789"/>
          <a:stretch/>
        </p:blipFill>
        <p:spPr>
          <a:xfrm>
            <a:off x="7311433" y="3904934"/>
            <a:ext cx="2412500" cy="1525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9dbee67c1680a32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/>
              <a:t>Partnership Project Smart Mobility 2.0</a:t>
            </a:r>
            <a:endParaRPr b="1"/>
          </a:p>
        </p:txBody>
      </p:sp>
      <p:pic>
        <p:nvPicPr>
          <p:cNvPr id="214" name="Google Shape;214;g49dbee67c1680a32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40964" y="-145251"/>
            <a:ext cx="2149500" cy="12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g49dbee67c1680a32_0"/>
          <p:cNvCxnSpPr/>
          <p:nvPr/>
        </p:nvCxnSpPr>
        <p:spPr>
          <a:xfrm rot="10800000">
            <a:off x="0" y="1069182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6" name="Google Shape;216;g49dbee67c1680a32_0"/>
          <p:cNvPicPr preferRelativeResize="0"/>
          <p:nvPr/>
        </p:nvPicPr>
        <p:blipFill rotWithShape="1">
          <a:blip r:embed="rId4">
            <a:alphaModFix/>
          </a:blip>
          <a:srcRect l="5930" t="37070" r="31969" b="4330"/>
          <a:stretch/>
        </p:blipFill>
        <p:spPr>
          <a:xfrm>
            <a:off x="3817550" y="1325600"/>
            <a:ext cx="4556900" cy="30039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g49dbee67c1680a32_0"/>
          <p:cNvCxnSpPr/>
          <p:nvPr/>
        </p:nvCxnSpPr>
        <p:spPr>
          <a:xfrm>
            <a:off x="2580963" y="3791156"/>
            <a:ext cx="2011500" cy="12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218;g49dbee67c1680a32_0"/>
          <p:cNvCxnSpPr/>
          <p:nvPr/>
        </p:nvCxnSpPr>
        <p:spPr>
          <a:xfrm>
            <a:off x="3421395" y="2565672"/>
            <a:ext cx="2781900" cy="17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g49dbee67c1680a32_0"/>
          <p:cNvCxnSpPr>
            <a:endCxn id="220" idx="1"/>
          </p:cNvCxnSpPr>
          <p:nvPr/>
        </p:nvCxnSpPr>
        <p:spPr>
          <a:xfrm>
            <a:off x="7680973" y="3018517"/>
            <a:ext cx="1662000" cy="876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g49dbee67c1680a32_0"/>
          <p:cNvCxnSpPr>
            <a:endCxn id="222" idx="1"/>
          </p:cNvCxnSpPr>
          <p:nvPr/>
        </p:nvCxnSpPr>
        <p:spPr>
          <a:xfrm>
            <a:off x="6721311" y="4157221"/>
            <a:ext cx="2691655" cy="4569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g49dbee67c1680a32_0"/>
          <p:cNvCxnSpPr/>
          <p:nvPr/>
        </p:nvCxnSpPr>
        <p:spPr>
          <a:xfrm>
            <a:off x="7334732" y="1630732"/>
            <a:ext cx="1660800" cy="251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g49dbee67c1680a32_0"/>
          <p:cNvSpPr txBox="1"/>
          <p:nvPr/>
        </p:nvSpPr>
        <p:spPr>
          <a:xfrm>
            <a:off x="472986" y="3505167"/>
            <a:ext cx="2306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Institut Guindàvols</a:t>
            </a:r>
            <a:endParaRPr sz="1900"/>
          </a:p>
        </p:txBody>
      </p:sp>
      <p:sp>
        <p:nvSpPr>
          <p:cNvPr id="220" name="Google Shape;220;g49dbee67c1680a32_0"/>
          <p:cNvSpPr txBox="1"/>
          <p:nvPr/>
        </p:nvSpPr>
        <p:spPr>
          <a:xfrm>
            <a:off x="9342973" y="2694367"/>
            <a:ext cx="27477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Colegiul National Bilingv Georg Cosbuc</a:t>
            </a:r>
            <a:endParaRPr sz="1900"/>
          </a:p>
        </p:txBody>
      </p:sp>
      <p:sp>
        <p:nvSpPr>
          <p:cNvPr id="222" name="Google Shape;222;g49dbee67c1680a32_0"/>
          <p:cNvSpPr txBox="1"/>
          <p:nvPr/>
        </p:nvSpPr>
        <p:spPr>
          <a:xfrm>
            <a:off x="9412966" y="3791167"/>
            <a:ext cx="26076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Istituto di Istruzione Superiore “G. La Pira”</a:t>
            </a:r>
            <a:endParaRPr sz="1900"/>
          </a:p>
        </p:txBody>
      </p:sp>
      <p:sp>
        <p:nvSpPr>
          <p:cNvPr id="225" name="Google Shape;225;g49dbee67c1680a32_0"/>
          <p:cNvSpPr txBox="1"/>
          <p:nvPr/>
        </p:nvSpPr>
        <p:spPr>
          <a:xfrm>
            <a:off x="8995533" y="1617550"/>
            <a:ext cx="21495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Vida Scuola Riga</a:t>
            </a:r>
            <a:endParaRPr sz="1900"/>
          </a:p>
        </p:txBody>
      </p:sp>
      <p:sp>
        <p:nvSpPr>
          <p:cNvPr id="226" name="Google Shape;226;g49dbee67c1680a32_0"/>
          <p:cNvSpPr txBox="1"/>
          <p:nvPr/>
        </p:nvSpPr>
        <p:spPr>
          <a:xfrm>
            <a:off x="1370680" y="2146675"/>
            <a:ext cx="1825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Hellenstein-Gymnasium</a:t>
            </a:r>
            <a:endParaRPr sz="1900"/>
          </a:p>
        </p:txBody>
      </p:sp>
      <p:sp>
        <p:nvSpPr>
          <p:cNvPr id="227" name="Google Shape;227;g49dbee67c1680a32_0"/>
          <p:cNvSpPr txBox="1"/>
          <p:nvPr/>
        </p:nvSpPr>
        <p:spPr>
          <a:xfrm flipH="1">
            <a:off x="3981950" y="5784025"/>
            <a:ext cx="1660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b="1"/>
              <a:t>activities &amp; health</a:t>
            </a:r>
            <a:endParaRPr sz="1900" b="1"/>
          </a:p>
        </p:txBody>
      </p:sp>
      <p:sp>
        <p:nvSpPr>
          <p:cNvPr id="228" name="Google Shape;228;g49dbee67c1680a32_0"/>
          <p:cNvSpPr txBox="1"/>
          <p:nvPr/>
        </p:nvSpPr>
        <p:spPr>
          <a:xfrm>
            <a:off x="8775663" y="5253352"/>
            <a:ext cx="2149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b="1"/>
              <a:t>meet new people </a:t>
            </a:r>
            <a:endParaRPr sz="1900" b="1"/>
          </a:p>
        </p:txBody>
      </p:sp>
      <p:sp>
        <p:nvSpPr>
          <p:cNvPr id="229" name="Google Shape;229;g49dbee67c1680a32_0"/>
          <p:cNvSpPr txBox="1"/>
          <p:nvPr/>
        </p:nvSpPr>
        <p:spPr>
          <a:xfrm>
            <a:off x="5846575" y="5055475"/>
            <a:ext cx="19419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de-DE" sz="1900" b="1">
                <a:solidFill>
                  <a:schemeClr val="dk1"/>
                </a:solidFill>
              </a:rPr>
              <a:t>create ideas</a:t>
            </a:r>
            <a:endParaRPr sz="1900" b="1"/>
          </a:p>
        </p:txBody>
      </p:sp>
      <p:sp>
        <p:nvSpPr>
          <p:cNvPr id="230" name="Google Shape;230;g49dbee67c1680a32_0"/>
          <p:cNvSpPr txBox="1"/>
          <p:nvPr/>
        </p:nvSpPr>
        <p:spPr>
          <a:xfrm>
            <a:off x="1370684" y="4960533"/>
            <a:ext cx="34887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b="1" dirty="0"/>
              <a:t>carry out </a:t>
            </a:r>
            <a:r>
              <a:rPr lang="de-DE" sz="1900" b="1" dirty="0" err="1"/>
              <a:t>achievable</a:t>
            </a:r>
            <a:r>
              <a:rPr lang="de-DE" sz="1900" b="1" dirty="0"/>
              <a:t> </a:t>
            </a:r>
            <a:r>
              <a:rPr lang="de-DE" sz="1900" b="1" dirty="0" err="1"/>
              <a:t>solutions</a:t>
            </a:r>
            <a:r>
              <a:rPr lang="de-DE" sz="1900" b="1" dirty="0"/>
              <a:t> </a:t>
            </a:r>
            <a:endParaRPr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Breitbild</PresentationFormat>
  <Paragraphs>104</Paragraphs>
  <Slides>20</Slides>
  <Notes>20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Calibri</vt:lpstr>
      <vt:lpstr>Wingdings</vt:lpstr>
      <vt:lpstr>Avenir</vt:lpstr>
      <vt:lpstr>Quattrocento Sans</vt:lpstr>
      <vt:lpstr>Arial</vt:lpstr>
      <vt:lpstr>Office</vt:lpstr>
      <vt:lpstr>Simple Light</vt:lpstr>
      <vt:lpstr>Paintbrush-Bild</vt:lpstr>
      <vt:lpstr>PowerPoint-Präsentation</vt:lpstr>
      <vt:lpstr>PowerPoint-Präsentation</vt:lpstr>
      <vt:lpstr>Smart Mobility- Greenhouse Emission</vt:lpstr>
      <vt:lpstr>Climate Protection Act</vt:lpstr>
      <vt:lpstr>Guide </vt:lpstr>
      <vt:lpstr>The Pillars</vt:lpstr>
      <vt:lpstr>PowerPoint-Präsentation</vt:lpstr>
      <vt:lpstr>Definition</vt:lpstr>
      <vt:lpstr>Partnership Project Smart Mobility 2.0</vt:lpstr>
      <vt:lpstr>PowerPoint-Präsentation</vt:lpstr>
      <vt:lpstr>Our ideas for Smart Mobility</vt:lpstr>
      <vt:lpstr>What is the „European Mobility Week“?</vt:lpstr>
      <vt:lpstr>EMW 2021</vt:lpstr>
      <vt:lpstr>EMW 2021</vt:lpstr>
      <vt:lpstr>EMW 2021</vt:lpstr>
      <vt:lpstr>EMW 2022</vt:lpstr>
      <vt:lpstr>PowerPoint-Präsentation</vt:lpstr>
      <vt:lpstr>Requests and Solutions</vt:lpstr>
      <vt:lpstr>PowerPoint-Präsentation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Sandra Ungar</dc:creator>
  <cp:lastModifiedBy>Sandra Ungar</cp:lastModifiedBy>
  <cp:revision>16</cp:revision>
  <dcterms:modified xsi:type="dcterms:W3CDTF">2022-04-03T08:54:45Z</dcterms:modified>
</cp:coreProperties>
</file>