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72" r:id="rId2"/>
    <p:sldId id="388" r:id="rId3"/>
    <p:sldId id="260" r:id="rId4"/>
    <p:sldId id="375" r:id="rId5"/>
    <p:sldId id="373" r:id="rId6"/>
    <p:sldId id="299" r:id="rId7"/>
    <p:sldId id="351" r:id="rId8"/>
    <p:sldId id="314" r:id="rId9"/>
    <p:sldId id="352" r:id="rId10"/>
    <p:sldId id="309" r:id="rId11"/>
    <p:sldId id="353" r:id="rId12"/>
    <p:sldId id="354" r:id="rId13"/>
    <p:sldId id="376" r:id="rId14"/>
    <p:sldId id="355" r:id="rId15"/>
    <p:sldId id="356" r:id="rId16"/>
    <p:sldId id="357" r:id="rId17"/>
    <p:sldId id="358" r:id="rId18"/>
    <p:sldId id="359" r:id="rId19"/>
    <p:sldId id="360" r:id="rId20"/>
    <p:sldId id="361" r:id="rId21"/>
    <p:sldId id="362" r:id="rId22"/>
    <p:sldId id="363" r:id="rId23"/>
    <p:sldId id="364" r:id="rId24"/>
    <p:sldId id="365" r:id="rId25"/>
    <p:sldId id="366" r:id="rId26"/>
    <p:sldId id="367" r:id="rId27"/>
    <p:sldId id="368" r:id="rId28"/>
    <p:sldId id="369" r:id="rId29"/>
    <p:sldId id="370" r:id="rId30"/>
    <p:sldId id="371" r:id="rId31"/>
    <p:sldId id="372" r:id="rId32"/>
    <p:sldId id="269" r:id="rId33"/>
    <p:sldId id="334" r:id="rId34"/>
    <p:sldId id="345" r:id="rId35"/>
    <p:sldId id="346" r:id="rId36"/>
    <p:sldId id="347" r:id="rId37"/>
    <p:sldId id="280" r:id="rId38"/>
    <p:sldId id="319" r:id="rId39"/>
    <p:sldId id="318" r:id="rId40"/>
    <p:sldId id="333" r:id="rId41"/>
    <p:sldId id="381" r:id="rId42"/>
    <p:sldId id="256" r:id="rId43"/>
    <p:sldId id="257" r:id="rId44"/>
    <p:sldId id="258" r:id="rId45"/>
    <p:sldId id="259" r:id="rId46"/>
    <p:sldId id="382" r:id="rId47"/>
    <p:sldId id="261" r:id="rId48"/>
    <p:sldId id="262" r:id="rId49"/>
    <p:sldId id="263" r:id="rId50"/>
    <p:sldId id="264" r:id="rId51"/>
    <p:sldId id="265" r:id="rId52"/>
    <p:sldId id="266" r:id="rId53"/>
    <p:sldId id="267" r:id="rId54"/>
    <p:sldId id="268" r:id="rId55"/>
    <p:sldId id="383" r:id="rId56"/>
    <p:sldId id="270" r:id="rId57"/>
    <p:sldId id="385" r:id="rId58"/>
    <p:sldId id="386" r:id="rId59"/>
    <p:sldId id="384" r:id="rId60"/>
    <p:sldId id="387" r:id="rId61"/>
    <p:sldId id="377" r:id="rId62"/>
    <p:sldId id="380" r:id="rId63"/>
    <p:sldId id="379" r:id="rId64"/>
    <p:sldId id="374" r:id="rId6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87" autoAdjust="0"/>
    <p:restoredTop sz="94660"/>
  </p:normalViewPr>
  <p:slideViewPr>
    <p:cSldViewPr>
      <p:cViewPr varScale="1">
        <p:scale>
          <a:sx n="74" d="100"/>
          <a:sy n="74" d="100"/>
        </p:scale>
        <p:origin x="34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B54CE-91E7-4083-93E3-BE0AD0BBF887}" type="datetimeFigureOut">
              <a:rPr lang="ca-ES" smtClean="0"/>
              <a:pPr/>
              <a:t>16/6/2021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FCE86-6E3E-4506-8140-267E3FD3A6FA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56329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FCE86-6E3E-4506-8140-267E3FD3A6FA}" type="slidenum">
              <a:rPr lang="ca-ES" smtClean="0"/>
              <a:pPr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6272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46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47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FCE86-6E3E-4506-8140-267E3FD3A6FA}" type="slidenum">
              <a:rPr lang="ca-ES" smtClean="0"/>
              <a:pPr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838503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1E4F1-AF29-467F-886A-F870F358320A}" type="slidenum">
              <a:rPr lang="ca-ES" smtClean="0"/>
              <a:pPr/>
              <a:t>64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62790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FCE86-6E3E-4506-8140-267E3FD3A6FA}" type="slidenum">
              <a:rPr lang="ca-ES" smtClean="0"/>
              <a:pPr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0125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a-ES" alt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80519-C821-42F6-8638-F6876F8FF23A}" type="slidenum">
              <a:rPr lang="es-ES" smtClean="0"/>
              <a:pPr>
                <a:defRPr/>
              </a:pPr>
              <a:t>34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a-ES" alt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C87945-F1DB-4819-956C-DEE0E7277DE2}" type="slidenum">
              <a:rPr lang="es-ES" smtClean="0"/>
              <a:pPr>
                <a:defRPr/>
              </a:pPr>
              <a:t>35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E597-1DB7-4079-AA77-C931E102E7D6}" type="datetimeFigureOut">
              <a:rPr lang="ca-ES" smtClean="0"/>
              <a:pPr/>
              <a:t>16/6/2021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9ADED-5BB8-43CE-86F6-DDBA483756E9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17439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E597-1DB7-4079-AA77-C931E102E7D6}" type="datetimeFigureOut">
              <a:rPr lang="ca-ES" smtClean="0"/>
              <a:pPr/>
              <a:t>16/6/2021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9ADED-5BB8-43CE-86F6-DDBA483756E9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22121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E597-1DB7-4079-AA77-C931E102E7D6}" type="datetimeFigureOut">
              <a:rPr lang="ca-ES" smtClean="0"/>
              <a:pPr/>
              <a:t>16/6/2021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9ADED-5BB8-43CE-86F6-DDBA483756E9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6239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1_Imagen con títul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46224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E597-1DB7-4079-AA77-C931E102E7D6}" type="datetimeFigureOut">
              <a:rPr lang="ca-ES" smtClean="0"/>
              <a:pPr/>
              <a:t>16/6/2021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9ADED-5BB8-43CE-86F6-DDBA483756E9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05892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E597-1DB7-4079-AA77-C931E102E7D6}" type="datetimeFigureOut">
              <a:rPr lang="ca-ES" smtClean="0"/>
              <a:pPr/>
              <a:t>16/6/2021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9ADED-5BB8-43CE-86F6-DDBA483756E9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587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E597-1DB7-4079-AA77-C931E102E7D6}" type="datetimeFigureOut">
              <a:rPr lang="ca-ES" smtClean="0"/>
              <a:pPr/>
              <a:t>16/6/2021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9ADED-5BB8-43CE-86F6-DDBA483756E9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2002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E597-1DB7-4079-AA77-C931E102E7D6}" type="datetimeFigureOut">
              <a:rPr lang="ca-ES" smtClean="0"/>
              <a:pPr/>
              <a:t>16/6/2021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9ADED-5BB8-43CE-86F6-DDBA483756E9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5385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E597-1DB7-4079-AA77-C931E102E7D6}" type="datetimeFigureOut">
              <a:rPr lang="ca-ES" smtClean="0"/>
              <a:pPr/>
              <a:t>16/6/2021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9ADED-5BB8-43CE-86F6-DDBA483756E9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17797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E597-1DB7-4079-AA77-C931E102E7D6}" type="datetimeFigureOut">
              <a:rPr lang="ca-ES" smtClean="0"/>
              <a:pPr/>
              <a:t>16/6/2021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9ADED-5BB8-43CE-86F6-DDBA483756E9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29803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E597-1DB7-4079-AA77-C931E102E7D6}" type="datetimeFigureOut">
              <a:rPr lang="ca-ES" smtClean="0"/>
              <a:pPr/>
              <a:t>16/6/2021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9ADED-5BB8-43CE-86F6-DDBA483756E9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27406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E597-1DB7-4079-AA77-C931E102E7D6}" type="datetimeFigureOut">
              <a:rPr lang="ca-ES" smtClean="0"/>
              <a:pPr/>
              <a:t>16/6/2021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9ADED-5BB8-43CE-86F6-DDBA483756E9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11222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9E597-1DB7-4079-AA77-C931E102E7D6}" type="datetimeFigureOut">
              <a:rPr lang="ca-ES" smtClean="0"/>
              <a:pPr/>
              <a:t>16/6/2021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9ADED-5BB8-43CE-86F6-DDBA483756E9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2453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hyperlink" Target="gravedad%20cero%20(odysseus).avi" TargetMode="External"/><Relationship Id="rId7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201gS2nysc" TargetMode="External"/><Relationship Id="rId2" Type="http://schemas.openxmlformats.org/officeDocument/2006/relationships/hyperlink" Target="https://drive.google.com/file/d/1YN_lrHFGiqKsI2iFK_qlt_kllJ1JBI98/view?usp=sharing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m1hDbSPHpUs&amp;feature=share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hyperlink" Target="launchrockets%20(pantalla%20mediana)%20sara.avi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diaeuropeudelaciencia3.avi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extintor-20151109-WA0001.mp4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launchrockets%20(pantalla%20mediana)%20sara.avi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microsoft.com/office/2007/relationships/hdphoto" Target="../media/hdphoto2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microsoft.com/office/2007/relationships/hdphoto" Target="../media/hdphoto1.wdp"/><Relationship Id="rId4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63688" y="620688"/>
            <a:ext cx="67687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sz="6600" dirty="0" err="1">
              <a:solidFill>
                <a:srgbClr val="002060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886EE39-EDB2-4EB8-A946-73E599F0D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36712" y="0"/>
            <a:ext cx="12545392" cy="717058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9BBC887-3CF5-4944-B675-A5098B87F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57257"/>
            <a:ext cx="2747766" cy="77163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4FEB1C7-90EB-498E-8A63-BB89E0B9627C}"/>
              </a:ext>
            </a:extLst>
          </p:cNvPr>
          <p:cNvSpPr txBox="1"/>
          <p:nvPr/>
        </p:nvSpPr>
        <p:spPr>
          <a:xfrm>
            <a:off x="1749916" y="4077072"/>
            <a:ext cx="32770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8D20771-4855-4867-BC08-B7B23144836B}"/>
              </a:ext>
            </a:extLst>
          </p:cNvPr>
          <p:cNvSpPr txBox="1"/>
          <p:nvPr/>
        </p:nvSpPr>
        <p:spPr>
          <a:xfrm>
            <a:off x="1641637" y="4189882"/>
            <a:ext cx="3830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´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1379517-DFF5-4240-B618-93FCF344E3F2}"/>
              </a:ext>
            </a:extLst>
          </p:cNvPr>
          <p:cNvSpPr txBox="1"/>
          <p:nvPr/>
        </p:nvSpPr>
        <p:spPr>
          <a:xfrm>
            <a:off x="573099" y="5676851"/>
            <a:ext cx="4577959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a-ES" b="1" dirty="0"/>
              <a:t>Borrell Rosa, (Project </a:t>
            </a:r>
            <a:r>
              <a:rPr lang="ca-ES" b="1" dirty="0" err="1"/>
              <a:t>coordinator</a:t>
            </a:r>
            <a:r>
              <a:rPr lang="ca-ES" b="1" dirty="0"/>
              <a:t>), </a:t>
            </a:r>
            <a:r>
              <a:rPr lang="ca-ES" dirty="0"/>
              <a:t>Cosialls Anicet, </a:t>
            </a:r>
            <a:r>
              <a:rPr lang="ca-ES" dirty="0" err="1"/>
              <a:t>Picoy</a:t>
            </a:r>
            <a:r>
              <a:rPr lang="ca-ES" dirty="0"/>
              <a:t> Pere, </a:t>
            </a:r>
            <a:r>
              <a:rPr lang="ca-ES" dirty="0" err="1"/>
              <a:t>Quintillà</a:t>
            </a:r>
            <a:r>
              <a:rPr lang="ca-ES" dirty="0"/>
              <a:t> Teresa, </a:t>
            </a:r>
            <a:r>
              <a:rPr lang="ca-ES" dirty="0" err="1"/>
              <a:t>Vallabriga</a:t>
            </a:r>
            <a:r>
              <a:rPr lang="ca-ES" dirty="0"/>
              <a:t> Anna </a:t>
            </a:r>
            <a:r>
              <a:rPr lang="ca-ES" dirty="0" err="1"/>
              <a:t>and</a:t>
            </a:r>
            <a:r>
              <a:rPr lang="ca-ES" dirty="0"/>
              <a:t> Vila Antoni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8924E3-9D3D-4875-979D-191E651475A5}"/>
              </a:ext>
            </a:extLst>
          </p:cNvPr>
          <p:cNvSpPr txBox="1"/>
          <p:nvPr/>
        </p:nvSpPr>
        <p:spPr>
          <a:xfrm>
            <a:off x="410690" y="620688"/>
            <a:ext cx="4902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err="1">
                <a:solidFill>
                  <a:schemeClr val="bg1"/>
                </a:solidFill>
              </a:rPr>
              <a:t>Smart</a:t>
            </a:r>
            <a:r>
              <a:rPr lang="ca-ES" sz="4400" dirty="0">
                <a:solidFill>
                  <a:schemeClr val="bg1"/>
                </a:solidFill>
              </a:rPr>
              <a:t> </a:t>
            </a:r>
            <a:r>
              <a:rPr lang="ca-ES" sz="4400" dirty="0" err="1">
                <a:solidFill>
                  <a:schemeClr val="bg1"/>
                </a:solidFill>
              </a:rPr>
              <a:t>mobility</a:t>
            </a:r>
            <a:r>
              <a:rPr lang="ca-ES" sz="4400" dirty="0">
                <a:solidFill>
                  <a:schemeClr val="bg1"/>
                </a:solidFill>
              </a:rPr>
              <a:t> 2.0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C28E205-8A50-4E06-A15B-23CC97A8B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586051"/>
            <a:ext cx="1584176" cy="105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93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63588" y="522548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err="1">
                <a:solidFill>
                  <a:schemeClr val="accent2">
                    <a:lumMod val="50000"/>
                  </a:schemeClr>
                </a:solidFill>
              </a:rPr>
              <a:t>Why</a:t>
            </a:r>
            <a:r>
              <a:rPr lang="es-ES" sz="36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es-ES" sz="3600" b="1" dirty="0" err="1">
                <a:solidFill>
                  <a:schemeClr val="accent2">
                    <a:lumMod val="50000"/>
                  </a:schemeClr>
                </a:solidFill>
              </a:rPr>
              <a:t>had</a:t>
            </a:r>
            <a:r>
              <a:rPr lang="es-E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sz="3600" b="1" dirty="0" err="1">
                <a:solidFill>
                  <a:schemeClr val="accent2">
                    <a:lumMod val="50000"/>
                  </a:schemeClr>
                </a:solidFill>
              </a:rPr>
              <a:t>nobody</a:t>
            </a:r>
            <a:r>
              <a:rPr lang="es-E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sz="3600" b="1" dirty="0" err="1">
                <a:solidFill>
                  <a:schemeClr val="accent2">
                    <a:lumMod val="50000"/>
                  </a:schemeClr>
                </a:solidFill>
              </a:rPr>
              <a:t>arrived</a:t>
            </a:r>
            <a:r>
              <a:rPr lang="es-E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sz="3600" b="1" dirty="0" err="1">
                <a:solidFill>
                  <a:schemeClr val="accent2">
                    <a:lumMod val="50000"/>
                  </a:schemeClr>
                </a:solidFill>
              </a:rPr>
              <a:t>to</a:t>
            </a:r>
            <a:r>
              <a:rPr lang="es-E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sz="3600" b="1" dirty="0" err="1">
                <a:solidFill>
                  <a:schemeClr val="accent2">
                    <a:lumMod val="50000"/>
                  </a:schemeClr>
                </a:solidFill>
              </a:rPr>
              <a:t>the</a:t>
            </a:r>
            <a:r>
              <a:rPr lang="es-ES" sz="3600" b="1" dirty="0">
                <a:solidFill>
                  <a:schemeClr val="accent2">
                    <a:lumMod val="50000"/>
                  </a:schemeClr>
                </a:solidFill>
              </a:rPr>
              <a:t> Moon </a:t>
            </a:r>
            <a:r>
              <a:rPr lang="es-ES" sz="3600" b="1" dirty="0" err="1">
                <a:solidFill>
                  <a:schemeClr val="accent2">
                    <a:lumMod val="50000"/>
                  </a:schemeClr>
                </a:solidFill>
              </a:rPr>
              <a:t>earlier</a:t>
            </a:r>
            <a:r>
              <a:rPr lang="es-E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sz="3600" b="1" dirty="0" err="1">
                <a:solidFill>
                  <a:schemeClr val="accent2">
                    <a:lumMod val="50000"/>
                  </a:schemeClr>
                </a:solidFill>
              </a:rPr>
              <a:t>than</a:t>
            </a:r>
            <a:r>
              <a:rPr lang="es-ES" sz="3600" b="1" dirty="0">
                <a:solidFill>
                  <a:schemeClr val="accent2">
                    <a:lumMod val="50000"/>
                  </a:schemeClr>
                </a:solidFill>
              </a:rPr>
              <a:t> 1969?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863588" y="2428440"/>
            <a:ext cx="7596844" cy="39703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  </a:t>
            </a:r>
            <a:r>
              <a:rPr lang="es-ES" dirty="0" err="1"/>
              <a:t>high</a:t>
            </a:r>
            <a:r>
              <a:rPr lang="es-ES" dirty="0"/>
              <a:t> </a:t>
            </a:r>
            <a:r>
              <a:rPr lang="es-ES" dirty="0" err="1"/>
              <a:t>speed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needed</a:t>
            </a:r>
            <a:r>
              <a:rPr lang="es-ES" dirty="0"/>
              <a:t> in </a:t>
            </a:r>
            <a:r>
              <a:rPr lang="es-ES" dirty="0" err="1"/>
              <a:t>order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escape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Earth</a:t>
            </a:r>
            <a:r>
              <a:rPr lang="es-ES" dirty="0"/>
              <a:t> </a:t>
            </a:r>
            <a:r>
              <a:rPr lang="es-ES" dirty="0" err="1"/>
              <a:t>gravitatory</a:t>
            </a:r>
            <a:r>
              <a:rPr lang="es-ES" dirty="0"/>
              <a:t> </a:t>
            </a:r>
            <a:r>
              <a:rPr lang="es-ES" dirty="0" err="1"/>
              <a:t>field</a:t>
            </a:r>
            <a:r>
              <a:rPr lang="es-ES" dirty="0"/>
              <a:t> : </a:t>
            </a:r>
            <a:r>
              <a:rPr lang="es-ES" b="1" dirty="0"/>
              <a:t>11,2 km/s (</a:t>
            </a:r>
            <a:r>
              <a:rPr lang="es-ES" b="1" dirty="0" err="1"/>
              <a:t>scape</a:t>
            </a:r>
            <a:r>
              <a:rPr lang="es-ES" b="1" dirty="0"/>
              <a:t> </a:t>
            </a:r>
            <a:r>
              <a:rPr lang="es-ES" b="1" dirty="0" err="1"/>
              <a:t>velocity</a:t>
            </a:r>
            <a:r>
              <a:rPr lang="es-ES" b="1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/>
              <a:t>Science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prepared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reach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Moon , </a:t>
            </a:r>
            <a:r>
              <a:rPr lang="es-ES" b="1" dirty="0" err="1"/>
              <a:t>Technology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/>
              <a:t>Rockest</a:t>
            </a:r>
            <a:r>
              <a:rPr lang="es-ES" dirty="0"/>
              <a:t> </a:t>
            </a:r>
            <a:r>
              <a:rPr lang="es-ES" dirty="0" err="1"/>
              <a:t>able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reach</a:t>
            </a:r>
            <a:r>
              <a:rPr lang="es-ES" dirty="0"/>
              <a:t> </a:t>
            </a:r>
            <a:r>
              <a:rPr lang="es-ES" dirty="0" err="1"/>
              <a:t>such</a:t>
            </a:r>
            <a:r>
              <a:rPr lang="es-ES" dirty="0"/>
              <a:t> a </a:t>
            </a:r>
            <a:r>
              <a:rPr lang="es-ES" dirty="0" err="1"/>
              <a:t>speed</a:t>
            </a:r>
            <a:r>
              <a:rPr lang="es-ES" dirty="0"/>
              <a:t> </a:t>
            </a:r>
            <a:r>
              <a:rPr lang="es-ES" dirty="0" err="1"/>
              <a:t>wrere</a:t>
            </a:r>
            <a:r>
              <a:rPr lang="es-ES" dirty="0"/>
              <a:t> </a:t>
            </a:r>
            <a:r>
              <a:rPr lang="es-ES" dirty="0" err="1"/>
              <a:t>needed</a:t>
            </a:r>
            <a:r>
              <a:rPr lang="es-E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amount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money</a:t>
            </a:r>
            <a:r>
              <a:rPr lang="es-ES" dirty="0"/>
              <a:t> </a:t>
            </a:r>
            <a:r>
              <a:rPr lang="es-ES" dirty="0" err="1"/>
              <a:t>neede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such</a:t>
            </a:r>
            <a:r>
              <a:rPr lang="es-ES" dirty="0"/>
              <a:t> a Project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extreeemely</a:t>
            </a:r>
            <a:r>
              <a:rPr lang="es-ES" dirty="0"/>
              <a:t> </a:t>
            </a:r>
            <a:r>
              <a:rPr lang="es-ES" dirty="0" err="1"/>
              <a:t>high</a:t>
            </a:r>
            <a:r>
              <a:rPr lang="es-ES" dirty="0"/>
              <a:t>. </a:t>
            </a:r>
            <a:r>
              <a:rPr lang="es-ES" b="1" dirty="0" err="1"/>
              <a:t>Society</a:t>
            </a:r>
            <a:r>
              <a:rPr lang="es-ES" b="1" dirty="0"/>
              <a:t> </a:t>
            </a:r>
            <a:r>
              <a:rPr lang="es-ES" dirty="0"/>
              <a:t>at </a:t>
            </a:r>
            <a:r>
              <a:rPr lang="es-ES" dirty="0" err="1"/>
              <a:t>that</a:t>
            </a:r>
            <a:r>
              <a:rPr lang="es-ES" dirty="0"/>
              <a:t> time </a:t>
            </a:r>
            <a:r>
              <a:rPr lang="es-ES" dirty="0" err="1"/>
              <a:t>had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understand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really</a:t>
            </a:r>
            <a:r>
              <a:rPr lang="es-ES" dirty="0"/>
              <a:t> </a:t>
            </a:r>
            <a:r>
              <a:rPr lang="es-ES" dirty="0" err="1"/>
              <a:t>worth</a:t>
            </a:r>
            <a:r>
              <a:rPr lang="es-ES" dirty="0"/>
              <a:t> travelling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Moon.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The</a:t>
            </a:r>
            <a:r>
              <a:rPr lang="es-ES" dirty="0"/>
              <a:t> total </a:t>
            </a:r>
            <a:r>
              <a:rPr lang="es-ES" dirty="0" err="1"/>
              <a:t>cost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reaching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Moon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b="1" dirty="0"/>
              <a:t>25.000 </a:t>
            </a:r>
            <a:r>
              <a:rPr lang="es-ES" b="1" dirty="0" err="1"/>
              <a:t>million</a:t>
            </a:r>
            <a:r>
              <a:rPr lang="es-ES" b="1" dirty="0"/>
              <a:t> </a:t>
            </a:r>
            <a:r>
              <a:rPr lang="es-ES" b="1" dirty="0" err="1"/>
              <a:t>dollars</a:t>
            </a:r>
            <a:r>
              <a:rPr lang="es-ES" b="1" dirty="0"/>
              <a:t> </a:t>
            </a:r>
            <a:r>
              <a:rPr lang="es-ES" dirty="0"/>
              <a:t>at </a:t>
            </a:r>
            <a:r>
              <a:rPr lang="es-ES" dirty="0" err="1"/>
              <a:t>that</a:t>
            </a:r>
            <a:r>
              <a:rPr lang="es-ES" dirty="0"/>
              <a:t> time….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relly</a:t>
            </a:r>
            <a:r>
              <a:rPr lang="es-ES" dirty="0"/>
              <a:t> </a:t>
            </a:r>
            <a:r>
              <a:rPr lang="es-ES" dirty="0" err="1"/>
              <a:t>worth</a:t>
            </a:r>
            <a:r>
              <a:rPr lang="es-ES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E549C65-C0F2-468C-9860-5E7C75BA37E2}"/>
              </a:ext>
            </a:extLst>
          </p:cNvPr>
          <p:cNvSpPr txBox="1"/>
          <p:nvPr/>
        </p:nvSpPr>
        <p:spPr>
          <a:xfrm>
            <a:off x="1115616" y="1844826"/>
            <a:ext cx="46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Think</a:t>
            </a:r>
            <a:r>
              <a:rPr lang="es-ES" sz="2400" dirty="0"/>
              <a:t> </a:t>
            </a:r>
            <a:r>
              <a:rPr lang="es-ES" sz="2400" dirty="0" err="1"/>
              <a:t>about</a:t>
            </a:r>
            <a:r>
              <a:rPr lang="es-ES" sz="2400" dirty="0"/>
              <a:t> </a:t>
            </a:r>
            <a:r>
              <a:rPr lang="es-ES" sz="2400" dirty="0" err="1"/>
              <a:t>Possible</a:t>
            </a:r>
            <a:r>
              <a:rPr lang="es-ES" sz="2400" dirty="0"/>
              <a:t> ideas</a:t>
            </a:r>
          </a:p>
        </p:txBody>
      </p:sp>
    </p:spTree>
    <p:extLst>
      <p:ext uri="{BB962C8B-B14F-4D97-AF65-F5344CB8AC3E}">
        <p14:creationId xmlns:p14="http://schemas.microsoft.com/office/powerpoint/2010/main" val="3081814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54678" y="2636914"/>
            <a:ext cx="7837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err="1">
                <a:solidFill>
                  <a:schemeClr val="accent2">
                    <a:lumMod val="50000"/>
                  </a:schemeClr>
                </a:solidFill>
              </a:rPr>
              <a:t>Design</a:t>
            </a:r>
            <a:r>
              <a:rPr lang="es-ES" sz="4800" b="1" dirty="0">
                <a:solidFill>
                  <a:schemeClr val="accent2">
                    <a:lumMod val="50000"/>
                  </a:schemeClr>
                </a:solidFill>
              </a:rPr>
              <a:t> a </a:t>
            </a:r>
            <a:r>
              <a:rPr lang="es-ES" sz="4800" b="1" dirty="0" err="1">
                <a:solidFill>
                  <a:schemeClr val="accent2">
                    <a:lumMod val="50000"/>
                  </a:schemeClr>
                </a:solidFill>
              </a:rPr>
              <a:t>trip</a:t>
            </a:r>
            <a:r>
              <a:rPr lang="es-ES" sz="4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sz="4800" b="1" dirty="0" err="1">
                <a:solidFill>
                  <a:schemeClr val="accent2">
                    <a:lumMod val="50000"/>
                  </a:schemeClr>
                </a:solidFill>
              </a:rPr>
              <a:t>to</a:t>
            </a:r>
            <a:r>
              <a:rPr lang="es-ES" sz="4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sz="4800" b="1" dirty="0" err="1">
                <a:solidFill>
                  <a:schemeClr val="accent2">
                    <a:lumMod val="50000"/>
                  </a:schemeClr>
                </a:solidFill>
              </a:rPr>
              <a:t>the</a:t>
            </a:r>
            <a:r>
              <a:rPr lang="es-ES" sz="4800" b="1" dirty="0">
                <a:solidFill>
                  <a:schemeClr val="accent2">
                    <a:lumMod val="50000"/>
                  </a:schemeClr>
                </a:solidFill>
              </a:rPr>
              <a:t> Moon</a:t>
            </a:r>
          </a:p>
        </p:txBody>
      </p:sp>
    </p:spTree>
    <p:extLst>
      <p:ext uri="{BB962C8B-B14F-4D97-AF65-F5344CB8AC3E}">
        <p14:creationId xmlns:p14="http://schemas.microsoft.com/office/powerpoint/2010/main" val="1159087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C:\Users\Usuario\Documents\Viatge a la lluna-TALENCIA\WEB Viatge a la LLuna\rotaci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448780"/>
            <a:ext cx="5328593" cy="358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958462" y="5035333"/>
            <a:ext cx="7344816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Earth</a:t>
            </a:r>
            <a:r>
              <a:rPr lang="ca-ES" dirty="0"/>
              <a:t> spins </a:t>
            </a:r>
            <a:r>
              <a:rPr lang="ca-ES" dirty="0" err="1"/>
              <a:t>towards</a:t>
            </a:r>
            <a:r>
              <a:rPr lang="ca-ES" dirty="0"/>
              <a:t>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East</a:t>
            </a:r>
            <a:r>
              <a:rPr lang="ca-ES" dirty="0"/>
              <a:t>.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speed</a:t>
            </a:r>
            <a:r>
              <a:rPr lang="ca-ES" dirty="0"/>
              <a:t> of </a:t>
            </a:r>
            <a:r>
              <a:rPr lang="ca-ES" dirty="0" err="1"/>
              <a:t>rotation</a:t>
            </a:r>
            <a:r>
              <a:rPr lang="ca-ES" dirty="0"/>
              <a:t> of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Earth</a:t>
            </a:r>
            <a:r>
              <a:rPr lang="ca-ES" dirty="0"/>
              <a:t> has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highest</a:t>
            </a:r>
            <a:r>
              <a:rPr lang="ca-ES" dirty="0"/>
              <a:t> </a:t>
            </a:r>
            <a:r>
              <a:rPr lang="ca-ES" dirty="0" err="1"/>
              <a:t>peak</a:t>
            </a:r>
            <a:r>
              <a:rPr lang="ca-ES" dirty="0"/>
              <a:t> on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b="1" dirty="0" err="1"/>
              <a:t>Equator</a:t>
            </a:r>
            <a:r>
              <a:rPr lang="ca-ES" dirty="0"/>
              <a:t>. </a:t>
            </a:r>
          </a:p>
          <a:p>
            <a:endParaRPr lang="ca-ES" dirty="0"/>
          </a:p>
          <a:p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launching</a:t>
            </a:r>
            <a:r>
              <a:rPr lang="ca-ES" dirty="0"/>
              <a:t> bases </a:t>
            </a:r>
            <a:r>
              <a:rPr lang="ca-ES" dirty="0" err="1"/>
              <a:t>are</a:t>
            </a:r>
            <a:r>
              <a:rPr lang="ca-ES" dirty="0"/>
              <a:t> </a:t>
            </a:r>
            <a:r>
              <a:rPr lang="ca-ES" dirty="0" err="1"/>
              <a:t>placed</a:t>
            </a:r>
            <a:r>
              <a:rPr lang="ca-ES" dirty="0"/>
              <a:t> </a:t>
            </a:r>
            <a:r>
              <a:rPr lang="ca-ES" dirty="0" err="1"/>
              <a:t>at</a:t>
            </a:r>
            <a:r>
              <a:rPr lang="ca-ES" dirty="0"/>
              <a:t>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nearest</a:t>
            </a:r>
            <a:r>
              <a:rPr lang="ca-ES" dirty="0"/>
              <a:t> </a:t>
            </a:r>
            <a:r>
              <a:rPr lang="ca-ES" dirty="0" err="1"/>
              <a:t>position</a:t>
            </a:r>
            <a:r>
              <a:rPr lang="ca-ES" dirty="0"/>
              <a:t>  </a:t>
            </a:r>
            <a:r>
              <a:rPr lang="ca-ES" dirty="0" err="1"/>
              <a:t>from</a:t>
            </a:r>
            <a:r>
              <a:rPr lang="ca-ES" dirty="0"/>
              <a:t> </a:t>
            </a:r>
            <a:r>
              <a:rPr lang="ca-ES" b="1" dirty="0"/>
              <a:t>0 </a:t>
            </a:r>
            <a:r>
              <a:rPr lang="ca-ES" b="1" dirty="0" err="1"/>
              <a:t>latitude</a:t>
            </a:r>
            <a:r>
              <a:rPr lang="ca-ES" b="1" dirty="0"/>
              <a:t>.</a:t>
            </a:r>
            <a:endParaRPr lang="ca-E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971600" y="620690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err="1">
                <a:solidFill>
                  <a:schemeClr val="accent2">
                    <a:lumMod val="50000"/>
                  </a:schemeClr>
                </a:solidFill>
              </a:rPr>
              <a:t>Where</a:t>
            </a:r>
            <a:r>
              <a:rPr lang="es-ES" sz="4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sz="4000" b="1" dirty="0" err="1">
                <a:solidFill>
                  <a:schemeClr val="accent2">
                    <a:lumMod val="50000"/>
                  </a:schemeClr>
                </a:solidFill>
              </a:rPr>
              <a:t>shall</a:t>
            </a:r>
            <a:r>
              <a:rPr lang="es-ES" sz="4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sz="4000" b="1" dirty="0" err="1">
                <a:solidFill>
                  <a:schemeClr val="accent2">
                    <a:lumMod val="50000"/>
                  </a:schemeClr>
                </a:solidFill>
              </a:rPr>
              <a:t>the</a:t>
            </a:r>
            <a:r>
              <a:rPr lang="es-ES" sz="4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sz="4000" b="1" dirty="0" err="1">
                <a:solidFill>
                  <a:schemeClr val="accent2">
                    <a:lumMod val="50000"/>
                  </a:schemeClr>
                </a:solidFill>
              </a:rPr>
              <a:t>rocket</a:t>
            </a:r>
            <a:r>
              <a:rPr lang="es-ES" sz="4000" b="1" dirty="0">
                <a:solidFill>
                  <a:schemeClr val="accent2">
                    <a:lumMod val="50000"/>
                  </a:schemeClr>
                </a:solidFill>
              </a:rPr>
              <a:t> be </a:t>
            </a:r>
            <a:r>
              <a:rPr lang="es-ES" sz="4000" b="1" dirty="0" err="1">
                <a:solidFill>
                  <a:schemeClr val="accent2">
                    <a:lumMod val="50000"/>
                  </a:schemeClr>
                </a:solidFill>
              </a:rPr>
              <a:t>launched</a:t>
            </a:r>
            <a:r>
              <a:rPr lang="es-ES" sz="4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sz="4000" b="1" dirty="0" err="1">
                <a:solidFill>
                  <a:schemeClr val="accent2">
                    <a:lumMod val="50000"/>
                  </a:schemeClr>
                </a:solidFill>
              </a:rPr>
              <a:t>from</a:t>
            </a:r>
            <a:r>
              <a:rPr lang="es-ES" sz="4000" b="1" dirty="0">
                <a:solidFill>
                  <a:schemeClr val="accent2">
                    <a:lumMod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6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FED081A-9A2A-4C50-BE3F-593CD8CF8757}"/>
              </a:ext>
            </a:extLst>
          </p:cNvPr>
          <p:cNvSpPr txBox="1"/>
          <p:nvPr/>
        </p:nvSpPr>
        <p:spPr>
          <a:xfrm>
            <a:off x="755578" y="764704"/>
            <a:ext cx="8192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Draw</a:t>
            </a:r>
            <a:r>
              <a:rPr lang="es-ES" sz="2800" dirty="0"/>
              <a:t>  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most</a:t>
            </a:r>
            <a:r>
              <a:rPr lang="es-ES" sz="2800" dirty="0"/>
              <a:t> </a:t>
            </a:r>
            <a:r>
              <a:rPr lang="es-ES" sz="2800" dirty="0" err="1"/>
              <a:t>important</a:t>
            </a:r>
            <a:r>
              <a:rPr lang="es-ES" sz="2800" dirty="0"/>
              <a:t> </a:t>
            </a:r>
            <a:r>
              <a:rPr lang="es-ES" sz="2800" dirty="0" err="1"/>
              <a:t>launching</a:t>
            </a:r>
            <a:r>
              <a:rPr lang="es-ES" sz="2800" dirty="0"/>
              <a:t> bases </a:t>
            </a:r>
            <a:r>
              <a:rPr lang="es-ES" sz="2800" dirty="0" err="1"/>
              <a:t>on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map</a:t>
            </a:r>
            <a:endParaRPr lang="es-ES" sz="2800" dirty="0"/>
          </a:p>
        </p:txBody>
      </p:sp>
      <p:pic>
        <p:nvPicPr>
          <p:cNvPr id="16386" name="Picture 2" descr="Resultado de imagen de mapamundi ecuador tropicos">
            <a:extLst>
              <a:ext uri="{FF2B5EF4-FFF2-40B4-BE49-F238E27FC236}">
                <a16:creationId xmlns:a16="http://schemas.microsoft.com/office/drawing/2014/main" id="{D4E0DEB1-4A7B-485C-B368-4DB809DCB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200" y="2652713"/>
            <a:ext cx="6543440" cy="344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439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uario\Documents\Viatge a la lluna-TALENCIA\WEB Viatge a la LLuna\atracci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24946"/>
            <a:ext cx="4621292" cy="247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166358" y="788804"/>
            <a:ext cx="74380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600" b="1" dirty="0" err="1">
                <a:solidFill>
                  <a:schemeClr val="accent2">
                    <a:lumMod val="75000"/>
                  </a:schemeClr>
                </a:solidFill>
              </a:rPr>
              <a:t>When</a:t>
            </a:r>
            <a:r>
              <a:rPr lang="ca-ES" sz="3600" b="1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ca-ES" sz="3600" b="1" dirty="0" err="1">
                <a:solidFill>
                  <a:schemeClr val="accent2">
                    <a:lumMod val="75000"/>
                  </a:schemeClr>
                </a:solidFill>
              </a:rPr>
              <a:t>should</a:t>
            </a:r>
            <a:r>
              <a:rPr lang="ca-E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a-ES" sz="3600" b="1" dirty="0" err="1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ca-E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a-ES" sz="3600" b="1" dirty="0" err="1">
                <a:solidFill>
                  <a:schemeClr val="accent2">
                    <a:lumMod val="75000"/>
                  </a:schemeClr>
                </a:solidFill>
              </a:rPr>
              <a:t>rockect</a:t>
            </a:r>
            <a:r>
              <a:rPr lang="ca-ES" sz="3600" b="1" dirty="0">
                <a:solidFill>
                  <a:schemeClr val="accent2">
                    <a:lumMod val="75000"/>
                  </a:schemeClr>
                </a:solidFill>
              </a:rPr>
              <a:t> be </a:t>
            </a:r>
            <a:r>
              <a:rPr lang="ca-ES" sz="3600" b="1" dirty="0" err="1">
                <a:solidFill>
                  <a:schemeClr val="accent2">
                    <a:lumMod val="75000"/>
                  </a:schemeClr>
                </a:solidFill>
              </a:rPr>
              <a:t>launched</a:t>
            </a:r>
            <a:r>
              <a:rPr lang="ca-ES" sz="3600" b="1" dirty="0">
                <a:solidFill>
                  <a:schemeClr val="accent2">
                    <a:lumMod val="75000"/>
                  </a:schemeClr>
                </a:solidFill>
              </a:rPr>
              <a:t>? </a:t>
            </a:r>
          </a:p>
          <a:p>
            <a:pPr algn="ctr"/>
            <a:r>
              <a:rPr lang="ca-ES" sz="3600" b="1" dirty="0" err="1">
                <a:solidFill>
                  <a:schemeClr val="tx2"/>
                </a:solidFill>
              </a:rPr>
              <a:t>Launching</a:t>
            </a:r>
            <a:r>
              <a:rPr lang="ca-ES" sz="3600" b="1" dirty="0">
                <a:solidFill>
                  <a:schemeClr val="tx2"/>
                </a:solidFill>
              </a:rPr>
              <a:t> </a:t>
            </a:r>
            <a:r>
              <a:rPr lang="ca-ES" sz="3600" b="1" dirty="0" err="1">
                <a:solidFill>
                  <a:schemeClr val="tx2"/>
                </a:solidFill>
              </a:rPr>
              <a:t>window</a:t>
            </a:r>
            <a:endParaRPr lang="ca-E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763199" y="5733258"/>
            <a:ext cx="8244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800" dirty="0" err="1"/>
              <a:t>The</a:t>
            </a:r>
            <a:r>
              <a:rPr lang="ca-ES" sz="2800" dirty="0"/>
              <a:t> </a:t>
            </a:r>
            <a:r>
              <a:rPr lang="ca-ES" sz="2800" dirty="0" err="1"/>
              <a:t>attraction</a:t>
            </a:r>
            <a:r>
              <a:rPr lang="ca-ES" sz="2800" dirty="0"/>
              <a:t> of </a:t>
            </a:r>
            <a:r>
              <a:rPr lang="ca-ES" sz="2800" dirty="0" err="1"/>
              <a:t>the</a:t>
            </a:r>
            <a:r>
              <a:rPr lang="ca-ES" sz="2800" dirty="0"/>
              <a:t> </a:t>
            </a:r>
            <a:r>
              <a:rPr lang="ca-ES" sz="2800" dirty="0" err="1"/>
              <a:t>Moon</a:t>
            </a:r>
            <a:r>
              <a:rPr lang="ca-ES" sz="2800" dirty="0"/>
              <a:t> </a:t>
            </a:r>
            <a:r>
              <a:rPr lang="ca-ES" sz="2800" dirty="0" err="1"/>
              <a:t>and</a:t>
            </a:r>
            <a:r>
              <a:rPr lang="ca-ES" sz="2800" dirty="0"/>
              <a:t> </a:t>
            </a:r>
            <a:r>
              <a:rPr lang="ca-ES" sz="2800" dirty="0" err="1"/>
              <a:t>the</a:t>
            </a:r>
            <a:r>
              <a:rPr lang="ca-ES" sz="2800" dirty="0"/>
              <a:t> </a:t>
            </a:r>
            <a:r>
              <a:rPr lang="ca-ES" sz="2800" dirty="0" err="1"/>
              <a:t>Sun</a:t>
            </a:r>
            <a:r>
              <a:rPr lang="ca-ES" sz="2800" dirty="0"/>
              <a:t> has to be </a:t>
            </a:r>
            <a:r>
              <a:rPr lang="ca-ES" sz="2800" dirty="0" err="1"/>
              <a:t>favourable</a:t>
            </a:r>
            <a:endParaRPr lang="ca-ES" sz="2800" dirty="0"/>
          </a:p>
        </p:txBody>
      </p:sp>
    </p:spTree>
    <p:extLst>
      <p:ext uri="{BB962C8B-B14F-4D97-AF65-F5344CB8AC3E}">
        <p14:creationId xmlns:p14="http://schemas.microsoft.com/office/powerpoint/2010/main" val="3479428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uario\Documents\Viatge a la lluna-TALENCIA\WEB Viatge a la LLuna\image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99589"/>
            <a:ext cx="5861664" cy="317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uario\Documents\Viatge a la lluna-TALENCIA\WEB Viatge a la LLuna\viatge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27" y="3573016"/>
            <a:ext cx="5653264" cy="24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795140" y="6093298"/>
            <a:ext cx="7737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400" b="1" dirty="0">
                <a:solidFill>
                  <a:schemeClr val="accent2">
                    <a:lumMod val="75000"/>
                  </a:schemeClr>
                </a:solidFill>
              </a:rPr>
              <a:t>STAGES OF THE APOLO XI TRIP</a:t>
            </a:r>
          </a:p>
        </p:txBody>
      </p:sp>
    </p:spTree>
    <p:extLst>
      <p:ext uri="{BB962C8B-B14F-4D97-AF65-F5344CB8AC3E}">
        <p14:creationId xmlns:p14="http://schemas.microsoft.com/office/powerpoint/2010/main" val="596129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uario\Desktop\scientix-viaje_a_la_luna\CCI0110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8"/>
            <a:ext cx="8174246" cy="510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619672" y="6093296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“La Vanguardia” 19th July,1994 </a:t>
            </a:r>
            <a:r>
              <a:rPr lang="es-ES" dirty="0" err="1"/>
              <a:t>Science</a:t>
            </a:r>
            <a:r>
              <a:rPr lang="es-ES" dirty="0"/>
              <a:t> and </a:t>
            </a:r>
            <a:r>
              <a:rPr lang="es-ES" dirty="0" err="1"/>
              <a:t>Technology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7126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sultado de imagen de apolo XII ron how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4" descr="Resultado de imagen de apolo XII ron howard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6" descr="Resultado de imagen de apolo XII ron howard"/>
          <p:cNvSpPr>
            <a:spLocks noChangeAspect="1" noChangeArrowheads="1"/>
          </p:cNvSpPr>
          <p:nvPr/>
        </p:nvSpPr>
        <p:spPr bwMode="auto">
          <a:xfrm>
            <a:off x="46037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6394" name="Picture 10" descr="http://www.todohdtv.com/wp-content/uploads/apollo-13-bluray-alta-definic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50329"/>
            <a:ext cx="4762500" cy="597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20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637" y="1036666"/>
            <a:ext cx="4093443" cy="468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765177" y="160339"/>
            <a:ext cx="7479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C00000"/>
                </a:solidFill>
              </a:rPr>
              <a:t>Tintín </a:t>
            </a:r>
            <a:r>
              <a:rPr lang="es-ES" sz="3200" dirty="0" err="1">
                <a:solidFill>
                  <a:srgbClr val="C00000"/>
                </a:solidFill>
              </a:rPr>
              <a:t>went</a:t>
            </a:r>
            <a:r>
              <a:rPr lang="es-ES" sz="3200" dirty="0">
                <a:solidFill>
                  <a:srgbClr val="C00000"/>
                </a:solidFill>
              </a:rPr>
              <a:t> 15 </a:t>
            </a:r>
            <a:r>
              <a:rPr lang="es-ES" sz="3200" dirty="0" err="1">
                <a:solidFill>
                  <a:srgbClr val="C00000"/>
                </a:solidFill>
              </a:rPr>
              <a:t>years</a:t>
            </a:r>
            <a:r>
              <a:rPr lang="es-ES" sz="3200" dirty="0">
                <a:solidFill>
                  <a:srgbClr val="C00000"/>
                </a:solidFill>
              </a:rPr>
              <a:t>  </a:t>
            </a:r>
            <a:r>
              <a:rPr lang="es-ES" sz="3200" dirty="0" err="1">
                <a:solidFill>
                  <a:srgbClr val="C00000"/>
                </a:solidFill>
              </a:rPr>
              <a:t>ahead</a:t>
            </a:r>
            <a:r>
              <a:rPr lang="es-ES" sz="3200" dirty="0">
                <a:solidFill>
                  <a:srgbClr val="C00000"/>
                </a:solidFill>
              </a:rPr>
              <a:t>  N. Armstrong .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417290" y="1628800"/>
            <a:ext cx="1656184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1600" dirty="0"/>
              <a:t>“ Per primer </a:t>
            </a:r>
            <a:r>
              <a:rPr lang="es-ES" sz="1600" dirty="0" err="1"/>
              <a:t>cop</a:t>
            </a:r>
            <a:r>
              <a:rPr lang="es-ES" sz="1600" dirty="0"/>
              <a:t> a la </a:t>
            </a:r>
            <a:r>
              <a:rPr lang="es-ES" sz="1600" dirty="0" err="1"/>
              <a:t>història</a:t>
            </a:r>
            <a:r>
              <a:rPr lang="es-ES" sz="1600" dirty="0"/>
              <a:t> de la </a:t>
            </a:r>
            <a:r>
              <a:rPr lang="es-ES" sz="1600" dirty="0" err="1"/>
              <a:t>humanitat</a:t>
            </a:r>
            <a:r>
              <a:rPr lang="es-ES" sz="1600" dirty="0"/>
              <a:t>, un </a:t>
            </a:r>
            <a:r>
              <a:rPr lang="es-ES" sz="1600" dirty="0" err="1"/>
              <a:t>ésser</a:t>
            </a:r>
            <a:r>
              <a:rPr lang="es-ES" sz="1600" dirty="0"/>
              <a:t> </a:t>
            </a:r>
            <a:r>
              <a:rPr lang="es-ES" sz="1600" dirty="0" err="1"/>
              <a:t>humà</a:t>
            </a:r>
            <a:r>
              <a:rPr lang="es-ES" sz="1600" dirty="0"/>
              <a:t> acaba de </a:t>
            </a:r>
            <a:r>
              <a:rPr lang="es-ES" sz="1600" dirty="0" err="1"/>
              <a:t>trepitjar</a:t>
            </a:r>
            <a:r>
              <a:rPr lang="es-ES" sz="1600" dirty="0"/>
              <a:t> la </a:t>
            </a:r>
            <a:r>
              <a:rPr lang="es-ES" sz="1600" dirty="0" err="1"/>
              <a:t>Lluna</a:t>
            </a:r>
            <a:r>
              <a:rPr lang="es-ES" sz="1600" dirty="0"/>
              <a:t>! ” (Tintín)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6610461" y="1751912"/>
            <a:ext cx="216024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1600" dirty="0"/>
              <a:t>“ </a:t>
            </a:r>
            <a:r>
              <a:rPr lang="es-ES" sz="1600" dirty="0" err="1"/>
              <a:t>És</a:t>
            </a:r>
            <a:r>
              <a:rPr lang="es-ES" sz="1600" dirty="0"/>
              <a:t> un </a:t>
            </a:r>
            <a:r>
              <a:rPr lang="es-ES" sz="1600" dirty="0" err="1"/>
              <a:t>pas</a:t>
            </a:r>
            <a:r>
              <a:rPr lang="es-ES" sz="1600" dirty="0"/>
              <a:t> </a:t>
            </a:r>
            <a:r>
              <a:rPr lang="es-ES" sz="1600" dirty="0" err="1"/>
              <a:t>petit</a:t>
            </a:r>
            <a:r>
              <a:rPr lang="es-ES" sz="1600" dirty="0"/>
              <a:t> per a un home, un </a:t>
            </a:r>
            <a:r>
              <a:rPr lang="es-ES" sz="1600" dirty="0" err="1"/>
              <a:t>salt</a:t>
            </a:r>
            <a:r>
              <a:rPr lang="es-ES" sz="1600" dirty="0"/>
              <a:t> </a:t>
            </a:r>
            <a:r>
              <a:rPr lang="es-ES" sz="1600" dirty="0" err="1"/>
              <a:t>gegant</a:t>
            </a:r>
            <a:r>
              <a:rPr lang="es-ES" sz="1600" dirty="0"/>
              <a:t> per a la </a:t>
            </a:r>
            <a:r>
              <a:rPr lang="es-ES" sz="1600" dirty="0" err="1"/>
              <a:t>humanitat</a:t>
            </a:r>
            <a:r>
              <a:rPr lang="es-ES" sz="1600" dirty="0"/>
              <a:t>!” (Armstrong)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835696" y="6027153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tx2">
                    <a:lumMod val="75000"/>
                  </a:schemeClr>
                </a:solidFill>
              </a:rPr>
              <a:t>Reality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tx2">
                    <a:lumMod val="75000"/>
                  </a:schemeClr>
                </a:solidFill>
              </a:rPr>
              <a:t>imitated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tx2">
                    <a:lumMod val="75000"/>
                  </a:schemeClr>
                </a:solidFill>
              </a:rPr>
              <a:t>fiction</a:t>
            </a:r>
            <a:endParaRPr lang="es-E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AutoShape 8" descr="Resultado de imagen de tintin lu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AutoShape 10" descr="Resultado de imagen de tintin luna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AutoShape 12" descr="Resultado de imagen de tintin luna"/>
          <p:cNvSpPr>
            <a:spLocks noChangeAspect="1" noChangeArrowheads="1"/>
          </p:cNvSpPr>
          <p:nvPr/>
        </p:nvSpPr>
        <p:spPr bwMode="auto">
          <a:xfrm>
            <a:off x="46037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AutoShape 14" descr="Resultado de imagen de tintin luna"/>
          <p:cNvSpPr>
            <a:spLocks noChangeAspect="1" noChangeArrowheads="1"/>
          </p:cNvSpPr>
          <p:nvPr/>
        </p:nvSpPr>
        <p:spPr bwMode="auto">
          <a:xfrm>
            <a:off x="61277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" name="AutoShape 16" descr="Resultado de imagen de tintin luna"/>
          <p:cNvSpPr>
            <a:spLocks noChangeAspect="1" noChangeArrowheads="1"/>
          </p:cNvSpPr>
          <p:nvPr/>
        </p:nvSpPr>
        <p:spPr bwMode="auto">
          <a:xfrm>
            <a:off x="76517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6" y="3570252"/>
            <a:ext cx="1519337" cy="2162681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446" y="3544912"/>
            <a:ext cx="1528270" cy="217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9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1.bp.blogspot.com/-Og3fVm_uZFs/VAhvU6mvrEI/AAAAAAAAImc/wWUNAHhFTFU/s1600/100_7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288272"/>
            <a:ext cx="906310" cy="122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1.bp.blogspot.com/-Og3fVm_uZFs/VAhvU6mvrEI/AAAAAAAAImc/wWUNAHhFTFU/s1600/100_79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726144"/>
            <a:ext cx="4570334" cy="615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1.bp.blogspot.com/-Og3fVm_uZFs/VAhvU6mvrEI/AAAAAAAAImc/wWUNAHhFTFU/s1600/100_79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448" y="980728"/>
            <a:ext cx="3644332" cy="490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372200" y="2708920"/>
            <a:ext cx="223224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 </a:t>
            </a:r>
            <a:r>
              <a:rPr lang="es-ES" b="1" dirty="0" err="1"/>
              <a:t>Ananoff</a:t>
            </a:r>
            <a:r>
              <a:rPr lang="es-ES" b="1" dirty="0"/>
              <a:t> </a:t>
            </a:r>
            <a:r>
              <a:rPr lang="es-ES" dirty="0" err="1"/>
              <a:t>supervised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model</a:t>
            </a:r>
            <a:r>
              <a:rPr lang="es-ES" dirty="0"/>
              <a:t>  </a:t>
            </a:r>
            <a:r>
              <a:rPr lang="es-ES" dirty="0" err="1"/>
              <a:t>designed</a:t>
            </a:r>
            <a:r>
              <a:rPr lang="es-ES" dirty="0"/>
              <a:t> </a:t>
            </a:r>
            <a:r>
              <a:rPr lang="es-ES" b="1" dirty="0" err="1"/>
              <a:t>by</a:t>
            </a:r>
            <a:r>
              <a:rPr lang="es-ES" dirty="0"/>
              <a:t> </a:t>
            </a:r>
            <a:r>
              <a:rPr lang="es-ES" b="1" dirty="0" err="1"/>
              <a:t>Hergé</a:t>
            </a:r>
            <a:endParaRPr lang="es-ES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6262014" y="4293096"/>
            <a:ext cx="223224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dirty="0" err="1"/>
              <a:t>Hergé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 </a:t>
            </a:r>
            <a:r>
              <a:rPr lang="es-ES" dirty="0" err="1"/>
              <a:t>advised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scientist</a:t>
            </a:r>
            <a:r>
              <a:rPr lang="es-ES" dirty="0"/>
              <a:t> </a:t>
            </a:r>
            <a:r>
              <a:rPr lang="es-ES" b="1" dirty="0" err="1"/>
              <a:t>Piccard</a:t>
            </a:r>
            <a:endParaRPr lang="es-ES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1691680" y="6165304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One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single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section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rocket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99842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3D930AC-A5F0-49D1-87A8-2F9E32B76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6830">
            <a:off x="1447004" y="1267468"/>
            <a:ext cx="1867603" cy="249013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B825607-C028-42AF-A404-C07EB48B6D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9909">
            <a:off x="4235884" y="1631803"/>
            <a:ext cx="3419871" cy="256490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145B703-C57B-4423-969B-B8B54F99F0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1993">
            <a:off x="2989408" y="4073165"/>
            <a:ext cx="2678004" cy="200850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B586644-E195-444F-A4C6-01793642BE4D}"/>
              </a:ext>
            </a:extLst>
          </p:cNvPr>
          <p:cNvSpPr txBox="1"/>
          <p:nvPr/>
        </p:nvSpPr>
        <p:spPr>
          <a:xfrm>
            <a:off x="1979712" y="476672"/>
            <a:ext cx="532859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a-ES" sz="2000" dirty="0" err="1"/>
              <a:t>Preparing</a:t>
            </a:r>
            <a:r>
              <a:rPr lang="ca-ES" sz="2000" dirty="0"/>
              <a:t> </a:t>
            </a:r>
            <a:r>
              <a:rPr lang="ca-ES" sz="2000" dirty="0" err="1"/>
              <a:t>the</a:t>
            </a:r>
            <a:r>
              <a:rPr lang="ca-ES" sz="2000" dirty="0"/>
              <a:t> </a:t>
            </a:r>
            <a:r>
              <a:rPr lang="ca-ES" sz="2000" dirty="0" err="1"/>
              <a:t>project</a:t>
            </a:r>
            <a:r>
              <a:rPr lang="ca-ES" sz="2000" dirty="0"/>
              <a:t>. </a:t>
            </a:r>
            <a:r>
              <a:rPr lang="ca-ES" sz="2000" dirty="0" err="1"/>
              <a:t>November</a:t>
            </a:r>
            <a:r>
              <a:rPr lang="ca-ES" sz="2000" dirty="0"/>
              <a:t> 2019, </a:t>
            </a:r>
            <a:r>
              <a:rPr lang="ca-ES" sz="2000" dirty="0" err="1"/>
              <a:t>Brussels</a:t>
            </a:r>
            <a:endParaRPr lang="ca-ES" sz="2000" dirty="0"/>
          </a:p>
        </p:txBody>
      </p:sp>
    </p:spTree>
    <p:extLst>
      <p:ext uri="{BB962C8B-B14F-4D97-AF65-F5344CB8AC3E}">
        <p14:creationId xmlns:p14="http://schemas.microsoft.com/office/powerpoint/2010/main" val="3058888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apità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06"/>
            <a:ext cx="9108504" cy="7004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83568" y="4797154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err="1">
                <a:solidFill>
                  <a:srgbClr val="C00000"/>
                </a:solidFill>
              </a:rPr>
              <a:t>Ingravidesa</a:t>
            </a:r>
            <a:r>
              <a:rPr lang="es-ES" sz="4400" b="1" dirty="0">
                <a:solidFill>
                  <a:srgbClr val="C00000"/>
                </a:solidFill>
              </a:rPr>
              <a:t> o </a:t>
            </a:r>
            <a:r>
              <a:rPr lang="es-ES" sz="4400" b="1" dirty="0" err="1">
                <a:solidFill>
                  <a:srgbClr val="C00000"/>
                </a:solidFill>
              </a:rPr>
              <a:t>intoxicació</a:t>
            </a:r>
            <a:r>
              <a:rPr lang="es-ES" sz="4400" b="1" dirty="0">
                <a:solidFill>
                  <a:srgbClr val="C00000"/>
                </a:solidFill>
              </a:rPr>
              <a:t> etílica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16221" y="5759980"/>
            <a:ext cx="8476065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2000" b="1" dirty="0"/>
              <a:t> Captain </a:t>
            </a:r>
            <a:r>
              <a:rPr lang="es-ES" sz="2000" b="1" dirty="0" err="1"/>
              <a:t>Haddock’s</a:t>
            </a:r>
            <a:r>
              <a:rPr lang="es-ES" sz="2000" b="1" dirty="0"/>
              <a:t> </a:t>
            </a:r>
            <a:r>
              <a:rPr lang="es-ES" sz="2000" b="1" dirty="0">
                <a:solidFill>
                  <a:srgbClr val="FF0000"/>
                </a:solidFill>
              </a:rPr>
              <a:t>whisky</a:t>
            </a:r>
            <a:r>
              <a:rPr lang="es-ES" sz="2000" b="1" dirty="0"/>
              <a:t>  </a:t>
            </a:r>
            <a:r>
              <a:rPr lang="es-ES" sz="2000" b="1" dirty="0" err="1"/>
              <a:t>becomes</a:t>
            </a:r>
            <a:r>
              <a:rPr lang="es-ES" sz="2000" b="1" dirty="0"/>
              <a:t> a</a:t>
            </a:r>
            <a:r>
              <a:rPr lang="es-ES" sz="2000" b="1" dirty="0">
                <a:solidFill>
                  <a:srgbClr val="FF0000"/>
                </a:solidFill>
              </a:rPr>
              <a:t> </a:t>
            </a:r>
            <a:r>
              <a:rPr lang="es-ES" sz="2000" b="1" dirty="0" err="1">
                <a:solidFill>
                  <a:srgbClr val="FF0000"/>
                </a:solidFill>
              </a:rPr>
              <a:t>ball</a:t>
            </a:r>
            <a:r>
              <a:rPr lang="es-ES" sz="2000" b="1" dirty="0">
                <a:solidFill>
                  <a:srgbClr val="FF0000"/>
                </a:solidFill>
              </a:rPr>
              <a:t>  </a:t>
            </a:r>
            <a:r>
              <a:rPr lang="es-ES" sz="2000" b="1" dirty="0" err="1"/>
              <a:t>when</a:t>
            </a:r>
            <a:r>
              <a:rPr lang="es-ES" sz="2000" b="1" dirty="0"/>
              <a:t> </a:t>
            </a:r>
            <a:r>
              <a:rPr lang="es-ES" sz="2000" b="1" dirty="0" err="1"/>
              <a:t>the</a:t>
            </a:r>
            <a:r>
              <a:rPr lang="es-ES" sz="2000" b="1" dirty="0"/>
              <a:t> </a:t>
            </a:r>
            <a:r>
              <a:rPr lang="es-ES" sz="2000" b="1" dirty="0" err="1"/>
              <a:t>rocket</a:t>
            </a:r>
            <a:r>
              <a:rPr lang="es-ES" sz="2000" b="1" dirty="0"/>
              <a:t>  </a:t>
            </a:r>
            <a:r>
              <a:rPr lang="es-ES" sz="2000" b="1" dirty="0" err="1"/>
              <a:t>is</a:t>
            </a:r>
            <a:r>
              <a:rPr lang="es-ES" sz="2000" b="1" dirty="0"/>
              <a:t> </a:t>
            </a:r>
            <a:r>
              <a:rPr lang="es-ES" sz="2000" b="1" dirty="0" err="1"/>
              <a:t>without</a:t>
            </a:r>
            <a:r>
              <a:rPr lang="es-ES" sz="2000" b="1" dirty="0"/>
              <a:t> </a:t>
            </a:r>
            <a:r>
              <a:rPr lang="es-ES" sz="2000" b="1" dirty="0" err="1"/>
              <a:t>any</a:t>
            </a:r>
            <a:r>
              <a:rPr lang="es-ES" sz="2000" b="1" dirty="0"/>
              <a:t> </a:t>
            </a:r>
            <a:r>
              <a:rPr lang="es-ES" sz="2000" b="1" dirty="0" err="1">
                <a:solidFill>
                  <a:srgbClr val="C00000"/>
                </a:solidFill>
              </a:rPr>
              <a:t>gravity</a:t>
            </a:r>
            <a:r>
              <a:rPr lang="es-ES" sz="2000" b="1" dirty="0">
                <a:solidFill>
                  <a:srgbClr val="C00000"/>
                </a:solidFill>
              </a:rPr>
              <a:t>. </a:t>
            </a:r>
            <a:r>
              <a:rPr lang="es-ES" sz="2000" b="1" dirty="0"/>
              <a:t> </a:t>
            </a:r>
            <a:r>
              <a:rPr lang="es-ES" sz="2000" b="1" dirty="0" err="1"/>
              <a:t>The</a:t>
            </a:r>
            <a:r>
              <a:rPr lang="es-ES" sz="2000" b="1" dirty="0"/>
              <a:t> </a:t>
            </a:r>
            <a:r>
              <a:rPr lang="es-ES" sz="2000" b="1" dirty="0" err="1"/>
              <a:t>rocket</a:t>
            </a:r>
            <a:r>
              <a:rPr lang="es-ES" sz="2000" b="1" dirty="0"/>
              <a:t> </a:t>
            </a:r>
            <a:r>
              <a:rPr lang="es-ES" sz="2000" b="1" dirty="0" err="1"/>
              <a:t>remains</a:t>
            </a:r>
            <a:r>
              <a:rPr lang="es-ES" sz="2000" b="1" dirty="0"/>
              <a:t>  </a:t>
            </a:r>
            <a:r>
              <a:rPr lang="es-ES" sz="2000" b="1" dirty="0" err="1">
                <a:solidFill>
                  <a:srgbClr val="C00000"/>
                </a:solidFill>
              </a:rPr>
              <a:t>weighless</a:t>
            </a:r>
            <a:r>
              <a:rPr lang="es-ES" sz="2000" b="1" dirty="0"/>
              <a:t>: </a:t>
            </a:r>
            <a:r>
              <a:rPr lang="es-ES" sz="2000" b="1" dirty="0" err="1"/>
              <a:t>this</a:t>
            </a:r>
            <a:r>
              <a:rPr lang="es-ES" sz="2000" b="1" dirty="0"/>
              <a:t> </a:t>
            </a:r>
            <a:r>
              <a:rPr lang="es-ES" sz="2000" b="1" dirty="0" err="1"/>
              <a:t>is</a:t>
            </a:r>
            <a:r>
              <a:rPr lang="es-ES" sz="2000" b="1" dirty="0"/>
              <a:t> </a:t>
            </a:r>
            <a:r>
              <a:rPr lang="es-ES" sz="2000" b="1" dirty="0" err="1"/>
              <a:t>the</a:t>
            </a:r>
            <a:r>
              <a:rPr lang="es-ES" sz="2000" b="1" dirty="0"/>
              <a:t> </a:t>
            </a:r>
            <a:r>
              <a:rPr lang="es-ES" sz="2000" b="1" dirty="0" err="1"/>
              <a:t>way</a:t>
            </a:r>
            <a:r>
              <a:rPr lang="es-ES" sz="2000" b="1" dirty="0"/>
              <a:t>  </a:t>
            </a:r>
            <a:r>
              <a:rPr lang="es-ES" sz="2000" b="1" dirty="0" err="1"/>
              <a:t>fluids</a:t>
            </a:r>
            <a:r>
              <a:rPr lang="es-ES" sz="2000" b="1" dirty="0"/>
              <a:t> </a:t>
            </a:r>
            <a:r>
              <a:rPr lang="es-ES" sz="2000" b="1" dirty="0" err="1"/>
              <a:t>behave</a:t>
            </a:r>
            <a:r>
              <a:rPr lang="es-ES" sz="2000" b="1" dirty="0"/>
              <a:t> in </a:t>
            </a:r>
            <a:r>
              <a:rPr lang="es-ES" sz="2000" b="1" dirty="0" err="1"/>
              <a:t>absence</a:t>
            </a:r>
            <a:r>
              <a:rPr lang="es-ES" sz="2000" b="1" dirty="0"/>
              <a:t> </a:t>
            </a:r>
            <a:r>
              <a:rPr lang="es-ES" sz="2000" b="1" dirty="0" err="1"/>
              <a:t>of</a:t>
            </a:r>
            <a:r>
              <a:rPr lang="es-ES" sz="2000" b="1" dirty="0"/>
              <a:t> </a:t>
            </a:r>
            <a:r>
              <a:rPr lang="es-ES" sz="2000" b="1" dirty="0" err="1"/>
              <a:t>gravity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9049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sepionet.es/tintinofilia/imagenes/16_aterrizaje_en_la_luna/llega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6" y="1227197"/>
            <a:ext cx="886040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67544" y="5445226"/>
            <a:ext cx="820891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b="1" i="1" dirty="0" err="1"/>
              <a:t>There</a:t>
            </a:r>
            <a:r>
              <a:rPr lang="es-ES" b="1" i="1" dirty="0"/>
              <a:t> are </a:t>
            </a:r>
            <a:r>
              <a:rPr lang="es-ES" b="1" i="1" dirty="0" err="1"/>
              <a:t>millions</a:t>
            </a:r>
            <a:r>
              <a:rPr lang="es-ES" b="1" i="1" dirty="0"/>
              <a:t> </a:t>
            </a:r>
            <a:r>
              <a:rPr lang="es-ES" b="1" i="1" dirty="0" err="1"/>
              <a:t>of</a:t>
            </a:r>
            <a:r>
              <a:rPr lang="es-ES" b="1" i="1" dirty="0"/>
              <a:t> </a:t>
            </a:r>
            <a:r>
              <a:rPr lang="es-ES" b="1" i="1" dirty="0" err="1"/>
              <a:t>stars</a:t>
            </a:r>
            <a:r>
              <a:rPr lang="es-ES" b="1" i="1" dirty="0"/>
              <a:t> </a:t>
            </a:r>
            <a:r>
              <a:rPr lang="es-ES" b="1" i="1" dirty="0" err="1"/>
              <a:t>shinning</a:t>
            </a:r>
            <a:r>
              <a:rPr lang="es-ES" b="1" i="1" dirty="0"/>
              <a:t>  in a  </a:t>
            </a:r>
            <a:r>
              <a:rPr lang="es-ES" b="1" i="1" dirty="0" err="1"/>
              <a:t>sky</a:t>
            </a:r>
            <a:r>
              <a:rPr lang="es-ES" b="1" i="1" dirty="0"/>
              <a:t>  as </a:t>
            </a:r>
            <a:r>
              <a:rPr lang="es-ES" b="1" i="1" dirty="0" err="1"/>
              <a:t>black</a:t>
            </a:r>
            <a:r>
              <a:rPr lang="es-ES" b="1" i="1" dirty="0"/>
              <a:t> as </a:t>
            </a:r>
            <a:r>
              <a:rPr lang="es-ES" b="1" i="1" dirty="0" err="1"/>
              <a:t>iink</a:t>
            </a:r>
            <a:r>
              <a:rPr lang="es-ES" b="1" i="1" dirty="0"/>
              <a:t> , </a:t>
            </a:r>
            <a:r>
              <a:rPr lang="es-ES" b="1" i="1" dirty="0" err="1"/>
              <a:t>but</a:t>
            </a:r>
            <a:r>
              <a:rPr lang="es-ES" b="1" i="1" dirty="0"/>
              <a:t> </a:t>
            </a:r>
            <a:r>
              <a:rPr lang="es-ES" b="1" i="1" dirty="0" err="1"/>
              <a:t>they</a:t>
            </a:r>
            <a:r>
              <a:rPr lang="es-ES" b="1" i="1" dirty="0"/>
              <a:t> are </a:t>
            </a:r>
            <a:r>
              <a:rPr lang="es-ES" b="1" i="1" dirty="0" err="1"/>
              <a:t>immobilised</a:t>
            </a:r>
            <a:r>
              <a:rPr lang="es-ES" b="1" i="1" dirty="0"/>
              <a:t> , </a:t>
            </a:r>
            <a:r>
              <a:rPr lang="es-ES" b="1" i="1" dirty="0" err="1"/>
              <a:t>frozen</a:t>
            </a:r>
            <a:r>
              <a:rPr lang="es-ES" b="1" i="1" dirty="0"/>
              <a:t>, </a:t>
            </a:r>
            <a:r>
              <a:rPr lang="es-ES" b="1" i="1" dirty="0" err="1"/>
              <a:t>without</a:t>
            </a:r>
            <a:r>
              <a:rPr lang="es-ES" b="1" i="1" dirty="0"/>
              <a:t> </a:t>
            </a:r>
            <a:r>
              <a:rPr lang="es-ES" b="1" i="1" dirty="0" err="1"/>
              <a:t>any</a:t>
            </a:r>
            <a:r>
              <a:rPr lang="es-ES" b="1" i="1" dirty="0"/>
              <a:t> </a:t>
            </a:r>
            <a:r>
              <a:rPr lang="es-ES" b="1" i="1" dirty="0" err="1"/>
              <a:t>flickering</a:t>
            </a:r>
            <a:r>
              <a:rPr lang="es-ES" b="1" i="1" dirty="0"/>
              <a:t>  </a:t>
            </a:r>
            <a:r>
              <a:rPr lang="es-ES" b="1" i="1" dirty="0" err="1"/>
              <a:t>movement</a:t>
            </a:r>
            <a:r>
              <a:rPr lang="es-ES" b="1" i="1" dirty="0"/>
              <a:t> as </a:t>
            </a:r>
            <a:r>
              <a:rPr lang="es-ES" b="1" i="1" dirty="0" err="1"/>
              <a:t>it</a:t>
            </a:r>
            <a:r>
              <a:rPr lang="es-ES" b="1" i="1" dirty="0"/>
              <a:t> </a:t>
            </a:r>
            <a:r>
              <a:rPr lang="es-ES" b="1" i="1" dirty="0" err="1"/>
              <a:t>is</a:t>
            </a:r>
            <a:r>
              <a:rPr lang="es-ES" b="1" i="1" dirty="0"/>
              <a:t> </a:t>
            </a:r>
            <a:r>
              <a:rPr lang="es-ES" b="1" i="1" dirty="0" err="1"/>
              <a:t>seen</a:t>
            </a:r>
            <a:r>
              <a:rPr lang="es-ES" b="1" i="1" dirty="0"/>
              <a:t> </a:t>
            </a:r>
            <a:r>
              <a:rPr lang="es-ES" b="1" i="1" dirty="0" err="1"/>
              <a:t>from</a:t>
            </a:r>
            <a:r>
              <a:rPr lang="es-ES" b="1" i="1" dirty="0"/>
              <a:t> </a:t>
            </a:r>
            <a:r>
              <a:rPr lang="es-ES" b="1" i="1" dirty="0" err="1"/>
              <a:t>the</a:t>
            </a:r>
            <a:r>
              <a:rPr lang="es-ES" b="1" i="1" dirty="0"/>
              <a:t> </a:t>
            </a:r>
            <a:r>
              <a:rPr lang="es-ES" b="1" i="1" dirty="0" err="1"/>
              <a:t>Earth</a:t>
            </a:r>
            <a:r>
              <a:rPr lang="es-ES" b="1" i="1" dirty="0"/>
              <a:t>.</a:t>
            </a:r>
            <a:endParaRPr lang="es-ES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611560" y="4509120"/>
            <a:ext cx="806489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b="1" dirty="0" err="1"/>
              <a:t>Not</a:t>
            </a:r>
            <a:r>
              <a:rPr lang="es-ES" b="1" dirty="0"/>
              <a:t> a single </a:t>
            </a:r>
            <a:r>
              <a:rPr lang="es-ES" b="1" dirty="0" err="1"/>
              <a:t>bird</a:t>
            </a:r>
            <a:r>
              <a:rPr lang="es-ES" b="1" dirty="0"/>
              <a:t> </a:t>
            </a:r>
            <a:r>
              <a:rPr lang="es-ES" b="1" dirty="0" err="1"/>
              <a:t>neither</a:t>
            </a:r>
            <a:r>
              <a:rPr lang="es-ES" b="1" dirty="0"/>
              <a:t> a </a:t>
            </a:r>
            <a:r>
              <a:rPr lang="es-ES" b="1" dirty="0" err="1"/>
              <a:t>noise</a:t>
            </a:r>
            <a:r>
              <a:rPr lang="es-ES" b="1" dirty="0"/>
              <a:t>  </a:t>
            </a:r>
            <a:r>
              <a:rPr lang="es-ES" b="1" dirty="0" err="1"/>
              <a:t>nor</a:t>
            </a:r>
            <a:r>
              <a:rPr lang="es-ES" b="1" dirty="0"/>
              <a:t> a </a:t>
            </a:r>
            <a:r>
              <a:rPr lang="es-ES" b="1" dirty="0" err="1"/>
              <a:t>cloud</a:t>
            </a:r>
            <a:r>
              <a:rPr lang="es-ES" b="1" dirty="0"/>
              <a:t>… 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403648" y="412502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chemeClr val="accent2">
                    <a:lumMod val="75000"/>
                  </a:schemeClr>
                </a:solidFill>
              </a:rPr>
              <a:t>LUNAR LANDSCAPE</a:t>
            </a:r>
          </a:p>
        </p:txBody>
      </p:sp>
    </p:spTree>
    <p:extLst>
      <p:ext uri="{BB962C8B-B14F-4D97-AF65-F5344CB8AC3E}">
        <p14:creationId xmlns:p14="http://schemas.microsoft.com/office/powerpoint/2010/main" val="2437630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ernande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" y="1268760"/>
            <a:ext cx="9159167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763688" y="6165306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>
                <a:solidFill>
                  <a:schemeClr val="accent2">
                    <a:lumMod val="75000"/>
                  </a:schemeClr>
                </a:solidFill>
              </a:rPr>
              <a:t>Ingravity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</a:rPr>
              <a:t> , </a:t>
            </a:r>
            <a:r>
              <a:rPr lang="es-ES" sz="2400" b="1" dirty="0" err="1">
                <a:solidFill>
                  <a:schemeClr val="accent2">
                    <a:lumMod val="75000"/>
                  </a:schemeClr>
                </a:solidFill>
              </a:rPr>
              <a:t>or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2">
                    <a:lumMod val="75000"/>
                  </a:schemeClr>
                </a:solidFill>
              </a:rPr>
              <a:t>better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2">
                    <a:lumMod val="75000"/>
                  </a:schemeClr>
                </a:solidFill>
              </a:rPr>
              <a:t>said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2">
                    <a:lumMod val="75000"/>
                  </a:schemeClr>
                </a:solidFill>
              </a:rPr>
              <a:t>reduced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2">
                    <a:lumMod val="75000"/>
                  </a:schemeClr>
                </a:solidFill>
              </a:rPr>
              <a:t>gravity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64369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Usuario\Documents\Viatge a la lluna-TALENCIA\WEB Viatge a la LLuna\image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851" y="404664"/>
            <a:ext cx="527029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83568" y="4797152"/>
            <a:ext cx="777686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dirty="0" err="1"/>
              <a:t>On</a:t>
            </a:r>
            <a:r>
              <a:rPr lang="es-ES" dirty="0"/>
              <a:t>  5th March  1998 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unmaned</a:t>
            </a:r>
            <a:r>
              <a:rPr lang="es-ES" dirty="0"/>
              <a:t>  </a:t>
            </a:r>
            <a:r>
              <a:rPr lang="es-ES" dirty="0" err="1"/>
              <a:t>spaceship</a:t>
            </a:r>
            <a:r>
              <a:rPr lang="es-ES" dirty="0"/>
              <a:t> </a:t>
            </a:r>
            <a:r>
              <a:rPr lang="es-ES" b="1" dirty="0"/>
              <a:t>Lunar Prospector</a:t>
            </a:r>
            <a:r>
              <a:rPr lang="es-ES" dirty="0"/>
              <a:t>   </a:t>
            </a:r>
            <a:r>
              <a:rPr lang="es-ES" dirty="0" err="1"/>
              <a:t>detected</a:t>
            </a:r>
            <a:r>
              <a:rPr lang="es-ES" dirty="0"/>
              <a:t>  </a:t>
            </a:r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b="1" dirty="0"/>
              <a:t>ice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Moon poles ,as </a:t>
            </a:r>
            <a:r>
              <a:rPr lang="es-ES" dirty="0" err="1"/>
              <a:t>Tintin</a:t>
            </a:r>
            <a:r>
              <a:rPr lang="es-ES" dirty="0"/>
              <a:t> </a:t>
            </a:r>
            <a:r>
              <a:rPr lang="es-ES" dirty="0" err="1"/>
              <a:t>had</a:t>
            </a:r>
            <a:r>
              <a:rPr lang="es-ES" dirty="0"/>
              <a:t> </a:t>
            </a:r>
            <a:r>
              <a:rPr lang="es-ES" dirty="0" err="1"/>
              <a:t>done.The</a:t>
            </a:r>
            <a:r>
              <a:rPr lang="es-ES" dirty="0"/>
              <a:t> </a:t>
            </a:r>
            <a:r>
              <a:rPr lang="es-ES" dirty="0" err="1"/>
              <a:t>old</a:t>
            </a:r>
            <a:r>
              <a:rPr lang="es-ES" dirty="0"/>
              <a:t> </a:t>
            </a:r>
            <a:r>
              <a:rPr lang="es-ES" dirty="0" err="1"/>
              <a:t>dream</a:t>
            </a:r>
            <a:r>
              <a:rPr lang="es-ES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colonising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b="1" dirty="0" err="1"/>
              <a:t>Moon</a:t>
            </a:r>
            <a:r>
              <a:rPr lang="es-ES" dirty="0" err="1"/>
              <a:t>E</a:t>
            </a:r>
            <a:r>
              <a:rPr lang="es-ES" dirty="0"/>
              <a:t> </a:t>
            </a:r>
            <a:r>
              <a:rPr lang="es-ES" dirty="0" err="1"/>
              <a:t>may</a:t>
            </a:r>
            <a:r>
              <a:rPr lang="es-ES" dirty="0"/>
              <a:t> be true in a </a:t>
            </a:r>
            <a:r>
              <a:rPr lang="es-ES" dirty="0" err="1"/>
              <a:t>near</a:t>
            </a:r>
            <a:r>
              <a:rPr lang="es-ES" dirty="0"/>
              <a:t> </a:t>
            </a:r>
            <a:r>
              <a:rPr lang="es-ES" dirty="0" err="1"/>
              <a:t>future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0314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6" name="Picture 12" descr="http://www.vector-eps.com/wp-content/gallery/movie-photo-tape-images/movie-photo-tape-image12.jpg"/>
          <p:cNvPicPr>
            <a:picLocks noChangeAspect="1" noChangeArrowheads="1"/>
          </p:cNvPicPr>
          <p:nvPr/>
        </p:nvPicPr>
        <p:blipFill>
          <a:blip r:embed="rId2" cstate="print"/>
          <a:srcRect t="81890" b="5200"/>
          <a:stretch>
            <a:fillRect/>
          </a:stretch>
        </p:blipFill>
        <p:spPr bwMode="auto">
          <a:xfrm>
            <a:off x="0" y="6310218"/>
            <a:ext cx="5940152" cy="575166"/>
          </a:xfrm>
          <a:prstGeom prst="rect">
            <a:avLst/>
          </a:prstGeom>
          <a:noFill/>
        </p:spPr>
      </p:pic>
      <p:pic>
        <p:nvPicPr>
          <p:cNvPr id="10" name="Picture 12" descr="http://www.vector-eps.com/wp-content/gallery/movie-photo-tape-images/movie-photo-tape-image12.jpg"/>
          <p:cNvPicPr>
            <a:picLocks noChangeAspect="1" noChangeArrowheads="1"/>
          </p:cNvPicPr>
          <p:nvPr/>
        </p:nvPicPr>
        <p:blipFill>
          <a:blip r:embed="rId2" cstate="print"/>
          <a:srcRect t="81890" b="5200"/>
          <a:stretch>
            <a:fillRect/>
          </a:stretch>
        </p:blipFill>
        <p:spPr bwMode="auto">
          <a:xfrm>
            <a:off x="3203848" y="6310218"/>
            <a:ext cx="5940152" cy="575166"/>
          </a:xfrm>
          <a:prstGeom prst="rect">
            <a:avLst/>
          </a:prstGeom>
          <a:noFill/>
        </p:spPr>
      </p:pic>
      <p:pic>
        <p:nvPicPr>
          <p:cNvPr id="11" name="Picture 12" descr="http://www.vector-eps.com/wp-content/gallery/movie-photo-tape-images/movie-photo-tape-image12.jpg"/>
          <p:cNvPicPr>
            <a:picLocks noChangeAspect="1" noChangeArrowheads="1"/>
          </p:cNvPicPr>
          <p:nvPr/>
        </p:nvPicPr>
        <p:blipFill>
          <a:blip r:embed="rId2" cstate="print"/>
          <a:srcRect t="81890" b="5200"/>
          <a:stretch>
            <a:fillRect/>
          </a:stretch>
        </p:blipFill>
        <p:spPr bwMode="auto">
          <a:xfrm rot="10800000">
            <a:off x="0" y="0"/>
            <a:ext cx="5940152" cy="575166"/>
          </a:xfrm>
          <a:prstGeom prst="rect">
            <a:avLst/>
          </a:prstGeom>
          <a:noFill/>
        </p:spPr>
      </p:pic>
      <p:pic>
        <p:nvPicPr>
          <p:cNvPr id="12" name="Picture 12" descr="http://www.vector-eps.com/wp-content/gallery/movie-photo-tape-images/movie-photo-tape-image12.jpg"/>
          <p:cNvPicPr>
            <a:picLocks noChangeAspect="1" noChangeArrowheads="1"/>
          </p:cNvPicPr>
          <p:nvPr/>
        </p:nvPicPr>
        <p:blipFill>
          <a:blip r:embed="rId2" cstate="print"/>
          <a:srcRect t="81890" b="5200"/>
          <a:stretch>
            <a:fillRect/>
          </a:stretch>
        </p:blipFill>
        <p:spPr bwMode="auto">
          <a:xfrm rot="10800000">
            <a:off x="3203848" y="0"/>
            <a:ext cx="5940152" cy="575166"/>
          </a:xfrm>
          <a:prstGeom prst="rect">
            <a:avLst/>
          </a:prstGeom>
          <a:noFill/>
        </p:spPr>
      </p:pic>
      <p:sp>
        <p:nvSpPr>
          <p:cNvPr id="13" name="12 Rectángulo redondeado">
            <a:hlinkClick r:id="rId3" action="ppaction://hlinkfile"/>
          </p:cNvPr>
          <p:cNvSpPr/>
          <p:nvPr/>
        </p:nvSpPr>
        <p:spPr>
          <a:xfrm>
            <a:off x="323528" y="836712"/>
            <a:ext cx="8496944" cy="5184576"/>
          </a:xfrm>
          <a:prstGeom prst="roundRect">
            <a:avLst>
              <a:gd name="adj" fmla="val 134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7" name="6 Conector recto"/>
          <p:cNvCxnSpPr/>
          <p:nvPr/>
        </p:nvCxnSpPr>
        <p:spPr>
          <a:xfrm>
            <a:off x="1000100" y="1700808"/>
            <a:ext cx="381642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Luna"/>
          <p:cNvSpPr/>
          <p:nvPr/>
        </p:nvSpPr>
        <p:spPr>
          <a:xfrm>
            <a:off x="611560" y="1052736"/>
            <a:ext cx="360040" cy="648072"/>
          </a:xfrm>
          <a:prstGeom prst="moon">
            <a:avLst>
              <a:gd name="adj" fmla="val 6276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13 CuadroTexto"/>
          <p:cNvSpPr txBox="1"/>
          <p:nvPr/>
        </p:nvSpPr>
        <p:spPr>
          <a:xfrm>
            <a:off x="179512" y="1052736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600" b="1" dirty="0">
                <a:latin typeface="Century Gothic" pitchFamily="34" charset="0"/>
              </a:rPr>
              <a:t> </a:t>
            </a:r>
          </a:p>
          <a:p>
            <a:pPr algn="ctr"/>
            <a:r>
              <a:rPr lang="ca-ES" dirty="0"/>
              <a:t> 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331912" y="1065510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600" b="1" dirty="0">
                <a:latin typeface="Century Gothic" pitchFamily="34" charset="0"/>
              </a:rPr>
              <a:t>METHODOLOGY</a:t>
            </a:r>
          </a:p>
          <a:p>
            <a:pPr algn="ctr"/>
            <a:r>
              <a:rPr lang="ca-ES" dirty="0"/>
              <a:t> </a:t>
            </a:r>
          </a:p>
        </p:txBody>
      </p:sp>
      <p:pic>
        <p:nvPicPr>
          <p:cNvPr id="19" name="Picture 5" descr="D:\Odysseus\IMG-20160504-WA0049.jpg"/>
          <p:cNvPicPr>
            <a:picLocks noChangeAspect="1" noChangeArrowheads="1"/>
          </p:cNvPicPr>
          <p:nvPr/>
        </p:nvPicPr>
        <p:blipFill>
          <a:blip r:embed="rId4" cstate="print"/>
          <a:srcRect l="6490" r="2644"/>
          <a:stretch>
            <a:fillRect/>
          </a:stretch>
        </p:blipFill>
        <p:spPr bwMode="auto">
          <a:xfrm>
            <a:off x="642910" y="3786190"/>
            <a:ext cx="3000396" cy="1857388"/>
          </a:xfrm>
          <a:prstGeom prst="rect">
            <a:avLst/>
          </a:prstGeom>
          <a:noFill/>
        </p:spPr>
      </p:pic>
      <p:pic>
        <p:nvPicPr>
          <p:cNvPr id="21" name="Picture 7" descr="D:\Odysseus\IMG-20160504-WA0051.jpg"/>
          <p:cNvPicPr>
            <a:picLocks noChangeAspect="1" noChangeArrowheads="1"/>
          </p:cNvPicPr>
          <p:nvPr/>
        </p:nvPicPr>
        <p:blipFill>
          <a:blip r:embed="rId5" cstate="print"/>
          <a:srcRect l="6490" r="6971"/>
          <a:stretch>
            <a:fillRect/>
          </a:stretch>
        </p:blipFill>
        <p:spPr bwMode="auto">
          <a:xfrm>
            <a:off x="3714744" y="3786190"/>
            <a:ext cx="2857520" cy="1857388"/>
          </a:xfrm>
          <a:prstGeom prst="rect">
            <a:avLst/>
          </a:prstGeom>
          <a:noFill/>
        </p:spPr>
      </p:pic>
      <p:pic>
        <p:nvPicPr>
          <p:cNvPr id="5121" name="Picture 1" descr="D:\Odysseus\20151222_155057.jpg"/>
          <p:cNvPicPr>
            <a:picLocks noChangeAspect="1" noChangeArrowheads="1"/>
          </p:cNvPicPr>
          <p:nvPr/>
        </p:nvPicPr>
        <p:blipFill>
          <a:blip r:embed="rId6" cstate="print"/>
          <a:srcRect r="3077"/>
          <a:stretch>
            <a:fillRect/>
          </a:stretch>
        </p:blipFill>
        <p:spPr bwMode="auto">
          <a:xfrm>
            <a:off x="642910" y="1857364"/>
            <a:ext cx="3000396" cy="1857388"/>
          </a:xfrm>
          <a:prstGeom prst="rect">
            <a:avLst/>
          </a:prstGeom>
          <a:noFill/>
        </p:spPr>
      </p:pic>
      <p:pic>
        <p:nvPicPr>
          <p:cNvPr id="5122" name="Picture 2" descr="D:\Odysseus\IMG-20160504-WA0062.jpg"/>
          <p:cNvPicPr>
            <a:picLocks noChangeAspect="1" noChangeArrowheads="1"/>
          </p:cNvPicPr>
          <p:nvPr/>
        </p:nvPicPr>
        <p:blipFill>
          <a:blip r:embed="rId7" cstate="print"/>
          <a:srcRect l="6490" r="6971"/>
          <a:stretch>
            <a:fillRect/>
          </a:stretch>
        </p:blipFill>
        <p:spPr bwMode="auto">
          <a:xfrm>
            <a:off x="3714744" y="1857364"/>
            <a:ext cx="2857520" cy="1857388"/>
          </a:xfrm>
          <a:prstGeom prst="rect">
            <a:avLst/>
          </a:prstGeom>
          <a:noFill/>
        </p:spPr>
      </p:pic>
      <p:pic>
        <p:nvPicPr>
          <p:cNvPr id="5123" name="Picture 3" descr="D:\Odysseus\haddoc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16601">
            <a:off x="6018500" y="3162584"/>
            <a:ext cx="2855404" cy="2830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7427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uario\Documents\Viatge a la lluna-TALENCIA\WEB Viatge a la LLuna\colon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00" y="926225"/>
            <a:ext cx="744055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385242" y="403005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A </a:t>
            </a:r>
            <a:r>
              <a:rPr lang="es-ES" sz="2800" b="1" dirty="0" err="1">
                <a:solidFill>
                  <a:schemeClr val="accent2">
                    <a:lumMod val="75000"/>
                  </a:schemeClr>
                </a:solidFill>
              </a:rPr>
              <a:t>city</a:t>
            </a: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2">
                    <a:lumMod val="75000"/>
                  </a:schemeClr>
                </a:solidFill>
              </a:rPr>
              <a:t>on</a:t>
            </a: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 Moon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86301" y="3955126"/>
            <a:ext cx="7502754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Where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shall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 be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placeds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? 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 poles ? North pole? South pole’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ES" b="1" dirty="0"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What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 be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houses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like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electricity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Where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 be 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? And 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oxygen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ES" b="1" dirty="0"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Where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people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live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Where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they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work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ES" b="1" dirty="0"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Will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 be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worth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install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astronomic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observatory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? Will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 be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worth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? And a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Martian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ES" b="1" dirty="0" err="1">
                <a:latin typeface="Times New Roman" pitchFamily="18" charset="0"/>
                <a:cs typeface="Times New Roman" pitchFamily="18" charset="0"/>
              </a:rPr>
              <a:t>harbor</a:t>
            </a:r>
            <a:r>
              <a:rPr lang="es-ES" altLang="es-ES" b="1" dirty="0">
                <a:latin typeface="Times New Roman" pitchFamily="18" charset="0"/>
                <a:cs typeface="Times New Roman" pitchFamily="18" charset="0"/>
              </a:rPr>
              <a:t>? </a:t>
            </a:r>
            <a:br>
              <a:rPr lang="es-ES" altLang="es-E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s-ES" altLang="es-E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http://www.xtec.cat/~acosiall/bolaroj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-960438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http://www.xtec.cat/~acosiall/bolaroj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-685800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www.xtec.cat/~acosiall/bolaroj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-411163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http://www.xtec.cat/~acosiall/bolaroj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-136525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302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queta-llu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-361030"/>
            <a:ext cx="9144000" cy="721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331640" y="6093298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Design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of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a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city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on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Moon</a:t>
            </a:r>
          </a:p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/>
              <a:t>Eduard Moreno.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>
                <a:solidFill>
                  <a:schemeClr val="tx2"/>
                </a:solidFill>
              </a:rPr>
              <a:t>2nd </a:t>
            </a:r>
            <a:r>
              <a:rPr lang="es-ES" b="1" dirty="0" err="1">
                <a:solidFill>
                  <a:schemeClr val="tx2"/>
                </a:solidFill>
              </a:rPr>
              <a:t>Baccalaureate</a:t>
            </a:r>
            <a:endParaRPr lang="es-E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463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www.xtec.cat/~acosiall/bolaroj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-960438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http://www.xtec.cat/~acosiall/bolaroj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-685800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xtec.cat/~acosiall/bolaroj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-411163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403647" y="1196752"/>
            <a:ext cx="6408712" cy="535531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long</a:t>
            </a:r>
            <a:r>
              <a:rPr lang="es-ES" dirty="0"/>
              <a:t> </a:t>
            </a:r>
            <a:r>
              <a:rPr lang="es-ES" dirty="0" err="1"/>
              <a:t>does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trip</a:t>
            </a:r>
            <a:r>
              <a:rPr lang="es-ES" dirty="0"/>
              <a:t> </a:t>
            </a:r>
            <a:r>
              <a:rPr lang="es-ES" dirty="0" err="1"/>
              <a:t>take</a:t>
            </a:r>
            <a:r>
              <a:rPr lang="es-ES" dirty="0"/>
              <a:t>?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Can </a:t>
            </a:r>
            <a:r>
              <a:rPr lang="es-ES" dirty="0" err="1"/>
              <a:t>any</a:t>
            </a:r>
            <a:r>
              <a:rPr lang="es-ES" dirty="0"/>
              <a:t> </a:t>
            </a:r>
            <a:r>
              <a:rPr lang="es-ES" dirty="0" err="1"/>
              <a:t>person</a:t>
            </a:r>
            <a:r>
              <a:rPr lang="es-ES" dirty="0"/>
              <a:t> </a:t>
            </a:r>
            <a:r>
              <a:rPr lang="es-ES" dirty="0" err="1"/>
              <a:t>travel</a:t>
            </a:r>
            <a:r>
              <a:rPr lang="es-ES" dirty="0"/>
              <a:t> </a:t>
            </a:r>
            <a:r>
              <a:rPr lang="es-ES" dirty="0" err="1"/>
              <a:t>there</a:t>
            </a:r>
            <a:r>
              <a:rPr lang="es-ES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there</a:t>
            </a:r>
            <a:r>
              <a:rPr lang="es-ES" dirty="0"/>
              <a:t> </a:t>
            </a:r>
            <a:r>
              <a:rPr lang="es-ES" dirty="0" err="1"/>
              <a:t>any</a:t>
            </a:r>
            <a:r>
              <a:rPr lang="es-ES" dirty="0"/>
              <a:t> </a:t>
            </a:r>
            <a:r>
              <a:rPr lang="es-ES" dirty="0" err="1"/>
              <a:t>needed</a:t>
            </a:r>
            <a:r>
              <a:rPr lang="es-ES" dirty="0"/>
              <a:t> training?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Which</a:t>
            </a:r>
            <a:r>
              <a:rPr lang="es-ES" dirty="0"/>
              <a:t> </a:t>
            </a:r>
            <a:r>
              <a:rPr lang="es-ES" dirty="0" err="1"/>
              <a:t>will</a:t>
            </a:r>
            <a:r>
              <a:rPr lang="es-ES" dirty="0"/>
              <a:t> be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temperature</a:t>
            </a:r>
            <a:r>
              <a:rPr lang="es-ES" dirty="0"/>
              <a:t>?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Which</a:t>
            </a:r>
            <a:r>
              <a:rPr lang="es-ES" dirty="0"/>
              <a:t> </a:t>
            </a:r>
            <a:r>
              <a:rPr lang="es-ES" dirty="0" err="1"/>
              <a:t>kind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clothing</a:t>
            </a:r>
            <a:r>
              <a:rPr lang="es-ES" dirty="0"/>
              <a:t> </a:t>
            </a:r>
            <a:r>
              <a:rPr lang="es-ES" dirty="0" err="1"/>
              <a:t>will</a:t>
            </a:r>
            <a:r>
              <a:rPr lang="es-ES" dirty="0"/>
              <a:t> be </a:t>
            </a:r>
            <a:r>
              <a:rPr lang="es-ES" dirty="0" err="1"/>
              <a:t>needed</a:t>
            </a:r>
            <a:r>
              <a:rPr lang="es-ES" dirty="0"/>
              <a:t>?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Which</a:t>
            </a:r>
            <a:r>
              <a:rPr lang="es-ES" dirty="0"/>
              <a:t> </a:t>
            </a:r>
            <a:r>
              <a:rPr lang="es-ES" dirty="0" err="1"/>
              <a:t>excursions</a:t>
            </a:r>
            <a:r>
              <a:rPr lang="es-ES" dirty="0"/>
              <a:t> </a:t>
            </a:r>
            <a:r>
              <a:rPr lang="es-ES" dirty="0" err="1"/>
              <a:t>will</a:t>
            </a:r>
            <a:r>
              <a:rPr lang="es-ES" dirty="0"/>
              <a:t> be </a:t>
            </a:r>
            <a:r>
              <a:rPr lang="es-ES" dirty="0" err="1"/>
              <a:t>recommended</a:t>
            </a:r>
            <a:r>
              <a:rPr lang="es-ES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Will </a:t>
            </a:r>
            <a:r>
              <a:rPr lang="es-ES" dirty="0" err="1"/>
              <a:t>people</a:t>
            </a:r>
            <a:r>
              <a:rPr lang="es-ES" dirty="0"/>
              <a:t> be </a:t>
            </a:r>
            <a:r>
              <a:rPr lang="es-ES" dirty="0" err="1"/>
              <a:t>able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see</a:t>
            </a:r>
            <a:r>
              <a:rPr lang="es-ES" dirty="0"/>
              <a:t> Neil </a:t>
            </a:r>
            <a:r>
              <a:rPr lang="es-ES" dirty="0" err="1"/>
              <a:t>Armstron’s</a:t>
            </a:r>
            <a:r>
              <a:rPr lang="es-ES" dirty="0"/>
              <a:t> </a:t>
            </a:r>
            <a:r>
              <a:rPr lang="es-ES" dirty="0" err="1"/>
              <a:t>footprints</a:t>
            </a:r>
            <a:r>
              <a:rPr lang="es-ES" dirty="0"/>
              <a:t>?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Which</a:t>
            </a:r>
            <a:r>
              <a:rPr lang="es-ES" dirty="0"/>
              <a:t> </a:t>
            </a:r>
            <a:r>
              <a:rPr lang="es-ES" dirty="0" err="1"/>
              <a:t>will</a:t>
            </a:r>
            <a:r>
              <a:rPr lang="es-ES" dirty="0"/>
              <a:t> be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typical</a:t>
            </a:r>
            <a:r>
              <a:rPr lang="es-ES" dirty="0"/>
              <a:t> </a:t>
            </a:r>
            <a:r>
              <a:rPr lang="es-ES" dirty="0" err="1"/>
              <a:t>food</a:t>
            </a:r>
            <a:r>
              <a:rPr lang="es-ES" dirty="0"/>
              <a:t>? 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 </a:t>
            </a:r>
            <a:r>
              <a:rPr lang="es-ES" dirty="0" err="1"/>
              <a:t>Which</a:t>
            </a:r>
            <a:r>
              <a:rPr lang="es-ES" dirty="0"/>
              <a:t> medicines  </a:t>
            </a:r>
            <a:r>
              <a:rPr lang="es-ES" dirty="0" err="1"/>
              <a:t>must</a:t>
            </a:r>
            <a:r>
              <a:rPr lang="es-ES" dirty="0"/>
              <a:t> be </a:t>
            </a:r>
            <a:r>
              <a:rPr lang="es-ES" dirty="0" err="1"/>
              <a:t>taken</a:t>
            </a:r>
            <a:r>
              <a:rPr lang="es-ES" dirty="0"/>
              <a:t> ?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If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like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landscape</a:t>
            </a:r>
            <a:r>
              <a:rPr lang="es-ES" dirty="0"/>
              <a:t>, </a:t>
            </a:r>
            <a:r>
              <a:rPr lang="es-ES" dirty="0" err="1"/>
              <a:t>will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be </a:t>
            </a:r>
            <a:r>
              <a:rPr lang="es-ES" dirty="0" err="1"/>
              <a:t>able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buy</a:t>
            </a:r>
            <a:r>
              <a:rPr lang="es-ES" dirty="0"/>
              <a:t> a </a:t>
            </a:r>
            <a:r>
              <a:rPr lang="es-ES" dirty="0" err="1"/>
              <a:t>piece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land</a:t>
            </a:r>
            <a:r>
              <a:rPr lang="es-ES" dirty="0"/>
              <a:t>?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961233" y="476672"/>
            <a:ext cx="7293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/>
              <a:t>GUIDE FOR LUNAR TOURISM</a:t>
            </a:r>
          </a:p>
        </p:txBody>
      </p:sp>
    </p:spTree>
    <p:extLst>
      <p:ext uri="{BB962C8B-B14F-4D97-AF65-F5344CB8AC3E}">
        <p14:creationId xmlns:p14="http://schemas.microsoft.com/office/powerpoint/2010/main" val="4099956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35" y="-119635"/>
            <a:ext cx="9268955" cy="697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088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90921-08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50" y="-171400"/>
            <a:ext cx="9469684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691680" y="116634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err="1">
                <a:solidFill>
                  <a:srgbClr val="FFFF00"/>
                </a:solidFill>
              </a:rPr>
              <a:t>Videoconference</a:t>
            </a:r>
            <a:r>
              <a:rPr lang="es-ES" sz="3600" b="1" dirty="0">
                <a:solidFill>
                  <a:srgbClr val="FFFF00"/>
                </a:solidFill>
              </a:rPr>
              <a:t> </a:t>
            </a:r>
            <a:r>
              <a:rPr lang="es-ES" sz="3600" b="1" dirty="0" err="1">
                <a:solidFill>
                  <a:srgbClr val="FFFF00"/>
                </a:solidFill>
              </a:rPr>
              <a:t>with</a:t>
            </a:r>
            <a:r>
              <a:rPr lang="es-ES" sz="3600" b="1" dirty="0">
                <a:solidFill>
                  <a:srgbClr val="FFFF00"/>
                </a:solidFill>
              </a:rPr>
              <a:t> </a:t>
            </a:r>
            <a:r>
              <a:rPr lang="es-ES" sz="3600" b="1" dirty="0" err="1">
                <a:solidFill>
                  <a:srgbClr val="FFFF00"/>
                </a:solidFill>
              </a:rPr>
              <a:t>the</a:t>
            </a:r>
            <a:r>
              <a:rPr lang="es-ES" sz="3600" b="1" dirty="0">
                <a:solidFill>
                  <a:srgbClr val="FFFF00"/>
                </a:solidFill>
              </a:rPr>
              <a:t> ISS</a:t>
            </a:r>
          </a:p>
        </p:txBody>
      </p:sp>
    </p:spTree>
    <p:extLst>
      <p:ext uri="{BB962C8B-B14F-4D97-AF65-F5344CB8AC3E}">
        <p14:creationId xmlns:p14="http://schemas.microsoft.com/office/powerpoint/2010/main" val="2683625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vanguardi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1"/>
            <a:ext cx="5065227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672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399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6624" y="0"/>
            <a:ext cx="10652125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589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556048" y="1781200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1259632" y="474345"/>
            <a:ext cx="68407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3600" b="1" u="sng" dirty="0">
                <a:solidFill>
                  <a:srgbClr val="0070C0"/>
                </a:solidFill>
              </a:rPr>
              <a:t> SCIENTIFIC  SHORT FILMS</a:t>
            </a:r>
          </a:p>
          <a:p>
            <a:pPr algn="ctr"/>
            <a:endParaRPr lang="ca-ES" sz="3600" b="1" u="sng" dirty="0">
              <a:solidFill>
                <a:srgbClr val="0070C0"/>
              </a:solidFill>
            </a:endParaRPr>
          </a:p>
          <a:p>
            <a:r>
              <a:rPr lang="ca-ES" sz="3600" u="sng" dirty="0" err="1"/>
              <a:t>Gravedad</a:t>
            </a:r>
            <a:r>
              <a:rPr lang="ca-ES" sz="3600" u="sng" dirty="0"/>
              <a:t> cero 2016 ( Zero </a:t>
            </a:r>
            <a:r>
              <a:rPr lang="ca-ES" sz="3600" u="sng" dirty="0" err="1"/>
              <a:t>Gravity</a:t>
            </a:r>
            <a:r>
              <a:rPr lang="ca-ES" sz="3600" u="sng" dirty="0"/>
              <a:t>)</a:t>
            </a:r>
            <a:endParaRPr lang="es-ES" sz="3600" dirty="0"/>
          </a:p>
          <a:p>
            <a:r>
              <a:rPr lang="ca-ES" dirty="0">
                <a:hlinkClick r:id="rId2"/>
              </a:rPr>
              <a:t>https://drive.google.com/file/d/1YN_lrHFGiqKsI2iFK_qlt_kllJ1JBI98/view?usp</a:t>
            </a:r>
            <a:r>
              <a:rPr lang="ca-ES">
                <a:hlinkClick r:id="rId2"/>
              </a:rPr>
              <a:t>=sharing</a:t>
            </a:r>
            <a:endParaRPr lang="ca-ES"/>
          </a:p>
          <a:p>
            <a:endParaRPr lang="ca-ES" dirty="0"/>
          </a:p>
          <a:p>
            <a:endParaRPr lang="es-ES" dirty="0"/>
          </a:p>
          <a:p>
            <a:r>
              <a:rPr lang="ca-ES" sz="3600" u="sng" dirty="0" err="1"/>
              <a:t>Ciencia</a:t>
            </a:r>
            <a:r>
              <a:rPr lang="ca-ES" sz="3600" u="sng" dirty="0"/>
              <a:t> </a:t>
            </a:r>
            <a:r>
              <a:rPr lang="ca-ES" sz="3600" u="sng" dirty="0" err="1"/>
              <a:t>sin</a:t>
            </a:r>
            <a:r>
              <a:rPr lang="ca-ES" sz="3600" u="sng" dirty="0"/>
              <a:t> </a:t>
            </a:r>
            <a:r>
              <a:rPr lang="ca-ES" sz="3600" u="sng" dirty="0" err="1"/>
              <a:t>límite</a:t>
            </a:r>
            <a:r>
              <a:rPr lang="ca-ES" sz="3600" u="sng" dirty="0"/>
              <a:t> 2017 (</a:t>
            </a:r>
            <a:r>
              <a:rPr lang="ca-ES" sz="3600" u="sng" dirty="0" err="1"/>
              <a:t>Science</a:t>
            </a:r>
            <a:r>
              <a:rPr lang="ca-ES" sz="3600" u="sng" dirty="0"/>
              <a:t> </a:t>
            </a:r>
            <a:r>
              <a:rPr lang="ca-ES" sz="3600" u="sng" dirty="0" err="1"/>
              <a:t>without</a:t>
            </a:r>
            <a:r>
              <a:rPr lang="ca-ES" sz="3600" u="sng" dirty="0"/>
              <a:t> </a:t>
            </a:r>
            <a:r>
              <a:rPr lang="ca-ES" sz="3600" u="sng" dirty="0" err="1"/>
              <a:t>limit</a:t>
            </a:r>
            <a:r>
              <a:rPr lang="ca-ES" sz="3600" u="sng" dirty="0"/>
              <a:t>)</a:t>
            </a:r>
            <a:endParaRPr lang="es-ES" sz="3600" dirty="0"/>
          </a:p>
          <a:p>
            <a:r>
              <a:rPr lang="ca-ES" b="1" u="sng" dirty="0">
                <a:hlinkClick r:id="rId3"/>
              </a:rPr>
              <a:t>https://www.youtube.com/watch?v=g201gS2nysc</a:t>
            </a:r>
            <a:r>
              <a:rPr lang="ca-ES" b="1" dirty="0"/>
              <a:t>   </a:t>
            </a:r>
          </a:p>
          <a:p>
            <a:endParaRPr lang="es-ES" dirty="0"/>
          </a:p>
          <a:p>
            <a:r>
              <a:rPr lang="ca-ES" dirty="0"/>
              <a:t> </a:t>
            </a:r>
            <a:endParaRPr lang="es-ES" dirty="0"/>
          </a:p>
          <a:p>
            <a:r>
              <a:rPr lang="ca-ES" sz="3600" u="sng" dirty="0" err="1"/>
              <a:t>Ciencia</a:t>
            </a:r>
            <a:r>
              <a:rPr lang="ca-ES" sz="3600" u="sng" dirty="0"/>
              <a:t> i </a:t>
            </a:r>
            <a:r>
              <a:rPr lang="ca-ES" sz="3600" u="sng" dirty="0" err="1"/>
              <a:t>espacio</a:t>
            </a:r>
            <a:r>
              <a:rPr lang="ca-ES" sz="3600" u="sng" dirty="0"/>
              <a:t> 2018 ( </a:t>
            </a:r>
            <a:r>
              <a:rPr lang="ca-ES" sz="3600" u="sng" dirty="0" err="1"/>
              <a:t>Science</a:t>
            </a:r>
            <a:r>
              <a:rPr lang="ca-ES" sz="3600" u="sng" dirty="0"/>
              <a:t> </a:t>
            </a:r>
            <a:r>
              <a:rPr lang="ca-ES" sz="3600" u="sng" dirty="0" err="1"/>
              <a:t>and</a:t>
            </a:r>
            <a:r>
              <a:rPr lang="ca-ES" sz="3600" u="sng" dirty="0"/>
              <a:t> </a:t>
            </a:r>
            <a:r>
              <a:rPr lang="ca-ES" sz="3600" u="sng" dirty="0" err="1"/>
              <a:t>Space</a:t>
            </a:r>
            <a:r>
              <a:rPr lang="ca-ES" sz="3600" u="sng" dirty="0"/>
              <a:t>)</a:t>
            </a:r>
            <a:endParaRPr lang="es-ES" sz="3600" dirty="0"/>
          </a:p>
          <a:p>
            <a:r>
              <a:rPr lang="ca-ES" u="sng" dirty="0">
                <a:hlinkClick r:id="rId4"/>
              </a:rPr>
              <a:t>https://www.youtube.com/watch?v=m1hDbSPHpUs&amp;feature=share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314511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4431009"/>
              </p:ext>
            </p:extLst>
          </p:nvPr>
        </p:nvGraphicFramePr>
        <p:xfrm>
          <a:off x="3131840" y="1683650"/>
          <a:ext cx="3393376" cy="4524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638095" imgH="3610479" progId="PBrush">
                  <p:embed/>
                </p:oleObj>
              </mc:Choice>
              <mc:Fallback>
                <p:oleObj name="Imagen de mapa de bits" r:id="rId2" imgW="2638095" imgH="3610479" progId="PBrush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1683650"/>
                        <a:ext cx="3393376" cy="45245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CuadroTexto">
            <a:hlinkClick r:id="rId4" action="ppaction://hlinkfile"/>
          </p:cNvPr>
          <p:cNvSpPr txBox="1"/>
          <p:nvPr/>
        </p:nvSpPr>
        <p:spPr>
          <a:xfrm>
            <a:off x="719572" y="836713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>
                <a:solidFill>
                  <a:schemeClr val="accent2">
                    <a:lumMod val="50000"/>
                  </a:schemeClr>
                </a:solidFill>
                <a:hlinkClick r:id="rId4" action="ppaction://hlinkfile"/>
              </a:rPr>
              <a:t>Design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hlinkClick r:id="rId4" action="ppaction://hlinkfile"/>
              </a:rPr>
              <a:t> and </a:t>
            </a:r>
            <a:r>
              <a:rPr lang="es-ES" sz="2400" b="1" dirty="0" err="1">
                <a:solidFill>
                  <a:schemeClr val="accent2">
                    <a:lumMod val="50000"/>
                  </a:schemeClr>
                </a:solidFill>
                <a:hlinkClick r:id="rId4" action="ppaction://hlinkfile"/>
              </a:rPr>
              <a:t>construction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hlinkClick r:id="rId4" action="ppaction://hlinkfile"/>
              </a:rPr>
              <a:t> </a:t>
            </a:r>
            <a:r>
              <a:rPr lang="es-ES" sz="2400" b="1" dirty="0" err="1">
                <a:solidFill>
                  <a:schemeClr val="accent2">
                    <a:lumMod val="50000"/>
                  </a:schemeClr>
                </a:solidFill>
                <a:hlinkClick r:id="rId4" action="ppaction://hlinkfile"/>
              </a:rPr>
              <a:t>of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hlinkClick r:id="rId4" action="ppaction://hlinkfile"/>
              </a:rPr>
              <a:t> </a:t>
            </a:r>
            <a:r>
              <a:rPr lang="es-ES" sz="2400" b="1" dirty="0" err="1">
                <a:solidFill>
                  <a:schemeClr val="accent2">
                    <a:lumMod val="50000"/>
                  </a:schemeClr>
                </a:solidFill>
                <a:hlinkClick r:id="rId4" action="ppaction://hlinkfile"/>
              </a:rPr>
              <a:t>an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hlinkClick r:id="rId4" action="ppaction://hlinkfile"/>
              </a:rPr>
              <a:t> </a:t>
            </a:r>
            <a:r>
              <a:rPr lang="es-ES" sz="2400" b="1" dirty="0" err="1">
                <a:solidFill>
                  <a:schemeClr val="accent2">
                    <a:lumMod val="50000"/>
                  </a:schemeClr>
                </a:solidFill>
                <a:hlinkClick r:id="rId4" action="ppaction://hlinkfile"/>
              </a:rPr>
              <a:t>aerodynamic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hlinkClick r:id="rId4" action="ppaction://hlinkfile"/>
              </a:rPr>
              <a:t> </a:t>
            </a:r>
            <a:r>
              <a:rPr lang="es-ES" sz="2400" b="1" dirty="0" err="1">
                <a:solidFill>
                  <a:schemeClr val="accent2">
                    <a:lumMod val="50000"/>
                  </a:schemeClr>
                </a:solidFill>
                <a:hlinkClick r:id="rId4" action="ppaction://hlinkfile"/>
              </a:rPr>
              <a:t>water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hlinkClick r:id="rId4" action="ppaction://hlinkfile"/>
              </a:rPr>
              <a:t> </a:t>
            </a:r>
            <a:r>
              <a:rPr lang="es-ES" sz="2400" b="1" dirty="0" err="1">
                <a:solidFill>
                  <a:schemeClr val="accent2">
                    <a:lumMod val="50000"/>
                  </a:schemeClr>
                </a:solidFill>
                <a:hlinkClick r:id="rId4" action="ppaction://hlinkfile"/>
              </a:rPr>
              <a:t>rocket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hlinkClick r:id="rId4" action="ppaction://hlinkfile"/>
              </a:rPr>
              <a:t> </a:t>
            </a:r>
            <a:endParaRPr lang="es-E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890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sdy1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" y="0"/>
            <a:ext cx="9139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3 CuadroTexto"/>
          <p:cNvSpPr txBox="1">
            <a:spLocks noChangeArrowheads="1"/>
          </p:cNvSpPr>
          <p:nvPr/>
        </p:nvSpPr>
        <p:spPr bwMode="auto">
          <a:xfrm>
            <a:off x="1628777" y="5741988"/>
            <a:ext cx="6480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a-ES" altLang="es-ES" sz="1800">
              <a:latin typeface="Arial" charset="0"/>
            </a:endParaRPr>
          </a:p>
        </p:txBody>
      </p:sp>
      <p:sp>
        <p:nvSpPr>
          <p:cNvPr id="5" name="4 Rectángulo"/>
          <p:cNvSpPr/>
          <p:nvPr/>
        </p:nvSpPr>
        <p:spPr>
          <a:xfrm rot="10800000" flipV="1">
            <a:off x="179388" y="5813318"/>
            <a:ext cx="896461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ca-ES" b="1" dirty="0" err="1"/>
              <a:t>First</a:t>
            </a:r>
            <a:r>
              <a:rPr lang="ca-ES" b="1" dirty="0"/>
              <a:t> </a:t>
            </a:r>
            <a:r>
              <a:rPr lang="ca-ES" b="1" dirty="0" err="1"/>
              <a:t>European</a:t>
            </a:r>
            <a:r>
              <a:rPr lang="ca-ES" b="1" dirty="0"/>
              <a:t> Day for </a:t>
            </a:r>
            <a:r>
              <a:rPr lang="ca-ES" b="1" dirty="0" err="1"/>
              <a:t>the</a:t>
            </a:r>
            <a:r>
              <a:rPr lang="ca-ES" b="1" dirty="0"/>
              <a:t> </a:t>
            </a:r>
            <a:r>
              <a:rPr lang="ca-ES" b="1" dirty="0" err="1"/>
              <a:t>Youth</a:t>
            </a:r>
            <a:r>
              <a:rPr lang="ca-ES" b="1" dirty="0"/>
              <a:t>. </a:t>
            </a:r>
            <a:r>
              <a:rPr lang="ca-ES" b="1" dirty="0" err="1"/>
              <a:t>Different</a:t>
            </a:r>
            <a:r>
              <a:rPr lang="ca-ES" b="1" dirty="0"/>
              <a:t> </a:t>
            </a:r>
            <a:r>
              <a:rPr lang="ca-ES" b="1" dirty="0" err="1"/>
              <a:t>mass</a:t>
            </a:r>
            <a:r>
              <a:rPr lang="ca-ES" b="1" dirty="0"/>
              <a:t> </a:t>
            </a:r>
            <a:r>
              <a:rPr lang="ca-ES" b="1" dirty="0" err="1"/>
              <a:t>media</a:t>
            </a:r>
            <a:r>
              <a:rPr lang="ca-ES" b="1" dirty="0"/>
              <a:t> representatives  </a:t>
            </a:r>
            <a:r>
              <a:rPr lang="ca-ES" b="1" dirty="0" err="1"/>
              <a:t>interested</a:t>
            </a:r>
            <a:r>
              <a:rPr lang="ca-ES" b="1" dirty="0"/>
              <a:t>  in </a:t>
            </a:r>
            <a:r>
              <a:rPr lang="ca-ES" b="1" dirty="0" err="1"/>
              <a:t>the</a:t>
            </a:r>
            <a:r>
              <a:rPr lang="ca-ES" b="1" dirty="0"/>
              <a:t>  </a:t>
            </a:r>
            <a:r>
              <a:rPr lang="ca-ES" b="1" dirty="0" err="1"/>
              <a:t>science</a:t>
            </a:r>
            <a:r>
              <a:rPr lang="ca-ES" b="1" dirty="0"/>
              <a:t> of </a:t>
            </a:r>
            <a:r>
              <a:rPr lang="ca-ES" b="1" dirty="0" err="1"/>
              <a:t>rockets</a:t>
            </a:r>
            <a:r>
              <a:rPr lang="ca-ES" b="1" dirty="0"/>
              <a:t>.  l´Institut  </a:t>
            </a:r>
            <a:r>
              <a:rPr lang="ca-ES" b="1" dirty="0" err="1"/>
              <a:t>Guindàvols</a:t>
            </a:r>
            <a:r>
              <a:rPr lang="ca-ES" b="1" dirty="0"/>
              <a:t>. 21st </a:t>
            </a:r>
            <a:r>
              <a:rPr lang="ca-ES" b="1" dirty="0" err="1"/>
              <a:t>April</a:t>
            </a:r>
            <a:r>
              <a:rPr lang="ca-ES" b="1" dirty="0"/>
              <a:t> 2005</a:t>
            </a:r>
          </a:p>
        </p:txBody>
      </p:sp>
      <p:sp>
        <p:nvSpPr>
          <p:cNvPr id="19461" name="1 CuadroTexto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539552" y="0"/>
            <a:ext cx="6553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3600" dirty="0">
                <a:solidFill>
                  <a:schemeClr val="accent6"/>
                </a:solidFill>
                <a:latin typeface="Arial" charset="0"/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ES" altLang="es-ES" sz="3600" dirty="0" err="1">
                <a:solidFill>
                  <a:schemeClr val="accent6"/>
                </a:solidFill>
                <a:latin typeface="Arial" charset="0"/>
              </a:rPr>
              <a:t>Newton’s</a:t>
            </a:r>
            <a:r>
              <a:rPr lang="es-ES" altLang="es-ES" sz="3600" dirty="0">
                <a:solidFill>
                  <a:schemeClr val="accent6"/>
                </a:solidFill>
                <a:latin typeface="Arial" charset="0"/>
              </a:rPr>
              <a:t> </a:t>
            </a:r>
            <a:r>
              <a:rPr lang="es-ES" altLang="es-ES" sz="3600" dirty="0" err="1">
                <a:solidFill>
                  <a:schemeClr val="accent6"/>
                </a:solidFill>
                <a:latin typeface="Arial" charset="0"/>
              </a:rPr>
              <a:t>Laws</a:t>
            </a:r>
            <a:endParaRPr lang="es-ES" altLang="es-ES" sz="3600" dirty="0">
              <a:solidFill>
                <a:schemeClr val="accent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777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7" y="-7938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43669" y="5877272"/>
            <a:ext cx="885666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a-ES" sz="2800" dirty="0">
                <a:solidFill>
                  <a:schemeClr val="accent6"/>
                </a:solidFill>
              </a:rPr>
              <a:t>8th March </a:t>
            </a:r>
            <a:r>
              <a:rPr lang="ca-ES" sz="2800" dirty="0"/>
              <a:t>:  International </a:t>
            </a:r>
            <a:r>
              <a:rPr lang="ca-ES" sz="2800" dirty="0" err="1"/>
              <a:t>Women’s</a:t>
            </a:r>
            <a:r>
              <a:rPr lang="ca-ES" sz="2800" dirty="0"/>
              <a:t> Day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547813" y="188915"/>
            <a:ext cx="65532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a-ES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ROCKETS FOR GENDER EQUALITY</a:t>
            </a:r>
          </a:p>
        </p:txBody>
      </p:sp>
    </p:spTree>
    <p:extLst>
      <p:ext uri="{BB962C8B-B14F-4D97-AF65-F5344CB8AC3E}">
        <p14:creationId xmlns:p14="http://schemas.microsoft.com/office/powerpoint/2010/main" val="2161580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suario\Documents\Pictures\8 de març_estels ppati\IMG_04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1 CuadroTexto"/>
          <p:cNvSpPr txBox="1">
            <a:spLocks noChangeArrowheads="1"/>
          </p:cNvSpPr>
          <p:nvPr/>
        </p:nvSpPr>
        <p:spPr bwMode="auto">
          <a:xfrm>
            <a:off x="1368425" y="333375"/>
            <a:ext cx="64071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a-ES" altLang="es-ES" sz="2800" dirty="0">
                <a:solidFill>
                  <a:srgbClr val="FFFF00"/>
                </a:solidFill>
                <a:latin typeface="Arial" charset="0"/>
              </a:rPr>
              <a:t>8th March 2014</a:t>
            </a:r>
          </a:p>
        </p:txBody>
      </p:sp>
      <p:pic>
        <p:nvPicPr>
          <p:cNvPr id="31748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5229225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3321050"/>
            <a:ext cx="219075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5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5" y="3321052"/>
            <a:ext cx="2339975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2958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7" y="1196754"/>
            <a:ext cx="8140974" cy="427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5348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aturnV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329" y="692696"/>
            <a:ext cx="1897025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574329" y="5773273"/>
            <a:ext cx="2022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>
                <a:solidFill>
                  <a:schemeClr val="accent2">
                    <a:lumMod val="50000"/>
                  </a:schemeClr>
                </a:solidFill>
              </a:rPr>
              <a:t>Model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sz="1400" b="1" dirty="0" err="1">
                <a:solidFill>
                  <a:schemeClr val="accent2">
                    <a:lumMod val="50000"/>
                  </a:schemeClr>
                </a:solidFill>
              </a:rPr>
              <a:t>of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sz="1400" b="1" dirty="0" err="1">
                <a:solidFill>
                  <a:schemeClr val="accent2">
                    <a:lumMod val="50000"/>
                  </a:schemeClr>
                </a:solidFill>
              </a:rPr>
              <a:t>Saturn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</a:rPr>
              <a:t> V (Apolo XI)</a:t>
            </a:r>
          </a:p>
        </p:txBody>
      </p:sp>
      <p:pic>
        <p:nvPicPr>
          <p:cNvPr id="17411" name="Picture 3" descr="C:\Users\Usuario\Documents\Pictures\ControlCenter4\Scan\CCI06102015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3560658" cy="491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4100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uario\Documents\Pictures\ControlCenter4\Scan\CCI06102015_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68" y="0"/>
            <a:ext cx="9419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759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ula-hospitalar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404664"/>
            <a:ext cx="696247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374060" y="5805264"/>
            <a:ext cx="687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2">
                    <a:lumMod val="50000"/>
                  </a:schemeClr>
                </a:solidFill>
              </a:rPr>
              <a:t>Aula </a:t>
            </a:r>
            <a:r>
              <a:rPr lang="es-ES" sz="1400" b="1" dirty="0" err="1">
                <a:solidFill>
                  <a:schemeClr val="accent2">
                    <a:lumMod val="50000"/>
                  </a:schemeClr>
                </a:solidFill>
              </a:rPr>
              <a:t>hospitàlaria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</a:rPr>
              <a:t>  Arnau de Vilanova  Hospital in  Lleida.</a:t>
            </a:r>
          </a:p>
          <a:p>
            <a:pPr algn="ctr"/>
            <a:r>
              <a:rPr lang="es-ES" sz="1400" b="1" dirty="0" err="1">
                <a:solidFill>
                  <a:schemeClr val="accent2">
                    <a:lumMod val="50000"/>
                  </a:schemeClr>
                </a:solidFill>
              </a:rPr>
              <a:t>Together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sz="1400" b="1" dirty="0" err="1">
                <a:solidFill>
                  <a:schemeClr val="accent2">
                    <a:lumMod val="50000"/>
                  </a:schemeClr>
                </a:solidFill>
              </a:rPr>
              <a:t>for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sz="1400" b="1" dirty="0" err="1">
                <a:solidFill>
                  <a:schemeClr val="accent2">
                    <a:lumMod val="50000"/>
                  </a:schemeClr>
                </a:solidFill>
              </a:rPr>
              <a:t>Peace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</a:rPr>
              <a:t> . Christmas </a:t>
            </a:r>
            <a:r>
              <a:rPr lang="es-ES" sz="1400" b="1" dirty="0" err="1">
                <a:solidFill>
                  <a:schemeClr val="accent2">
                    <a:lumMod val="50000"/>
                  </a:schemeClr>
                </a:solidFill>
              </a:rPr>
              <a:t>is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sz="1400" b="1" dirty="0" err="1">
                <a:solidFill>
                  <a:schemeClr val="accent2">
                    <a:lumMod val="50000"/>
                  </a:schemeClr>
                </a:solidFill>
              </a:rPr>
              <a:t>every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sz="1400" b="1" dirty="0" err="1">
                <a:solidFill>
                  <a:schemeClr val="accent2">
                    <a:lumMod val="50000"/>
                  </a:schemeClr>
                </a:solidFill>
              </a:rPr>
              <a:t>day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91554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DA184A9-AC7F-4F00-855F-FC526D38E2F0}"/>
              </a:ext>
            </a:extLst>
          </p:cNvPr>
          <p:cNvSpPr txBox="1"/>
          <p:nvPr/>
        </p:nvSpPr>
        <p:spPr>
          <a:xfrm>
            <a:off x="1151620" y="764704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ighlight>
                  <a:srgbClr val="FFFF00"/>
                </a:highlight>
              </a:rPr>
              <a:t>LOOK FOR  DIFFERENT NEWSPAPER FRONT PAGES OF 21ST JUNE 1969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A30DCF7-29BD-41E8-9918-643493FF72EA}"/>
              </a:ext>
            </a:extLst>
          </p:cNvPr>
          <p:cNvSpPr txBox="1"/>
          <p:nvPr/>
        </p:nvSpPr>
        <p:spPr>
          <a:xfrm>
            <a:off x="899592" y="2060848"/>
            <a:ext cx="73448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GERMANY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LATVIA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ROMANIA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SPAIN</a:t>
            </a:r>
          </a:p>
        </p:txBody>
      </p:sp>
      <p:pic>
        <p:nvPicPr>
          <p:cNvPr id="17410" name="Picture 2" descr="Resultado de imagen de 20 juny 1969 frontpage">
            <a:extLst>
              <a:ext uri="{FF2B5EF4-FFF2-40B4-BE49-F238E27FC236}">
                <a16:creationId xmlns:a16="http://schemas.microsoft.com/office/drawing/2014/main" id="{3D872E88-ED04-4C3A-B728-4FF60D694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621969"/>
            <a:ext cx="1847836" cy="235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Resultado de imagen de 20 juny 1969 frontpage">
            <a:extLst>
              <a:ext uri="{FF2B5EF4-FFF2-40B4-BE49-F238E27FC236}">
                <a16:creationId xmlns:a16="http://schemas.microsoft.com/office/drawing/2014/main" id="{D4DA0641-27B4-4726-AA71-A1E0BB3E3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8007">
            <a:off x="5154391" y="1668666"/>
            <a:ext cx="1724025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Resultado de imagen de 21 juni 1969 zeitungen">
            <a:extLst>
              <a:ext uri="{FF2B5EF4-FFF2-40B4-BE49-F238E27FC236}">
                <a16:creationId xmlns:a16="http://schemas.microsoft.com/office/drawing/2014/main" id="{525425ED-CB2E-45E3-91AF-90AC470D0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772">
            <a:off x="3897009" y="32315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5809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 Imagen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12" y="-459432"/>
            <a:ext cx="12256521" cy="817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799048" y="5510110"/>
            <a:ext cx="6985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4000" b="1" dirty="0" err="1">
                <a:solidFill>
                  <a:schemeClr val="bg1"/>
                </a:solidFill>
              </a:rPr>
              <a:t>Science</a:t>
            </a:r>
            <a:r>
              <a:rPr lang="es-ES" sz="4000" b="1" dirty="0">
                <a:solidFill>
                  <a:schemeClr val="bg1"/>
                </a:solidFill>
              </a:rPr>
              <a:t> </a:t>
            </a:r>
            <a:r>
              <a:rPr lang="es-ES" sz="4000" b="1" dirty="0" err="1">
                <a:solidFill>
                  <a:schemeClr val="bg1"/>
                </a:solidFill>
              </a:rPr>
              <a:t>on</a:t>
            </a:r>
            <a:r>
              <a:rPr lang="es-ES" sz="4000" b="1" dirty="0">
                <a:solidFill>
                  <a:schemeClr val="bg1"/>
                </a:solidFill>
              </a:rPr>
              <a:t> </a:t>
            </a:r>
            <a:r>
              <a:rPr lang="es-ES" sz="4000" b="1" dirty="0" err="1">
                <a:solidFill>
                  <a:schemeClr val="bg1"/>
                </a:solidFill>
              </a:rPr>
              <a:t>the</a:t>
            </a:r>
            <a:r>
              <a:rPr lang="es-ES" sz="4000" b="1" dirty="0">
                <a:solidFill>
                  <a:schemeClr val="bg1"/>
                </a:solidFill>
              </a:rPr>
              <a:t> Streets 2016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933451" y="4077072"/>
            <a:ext cx="72675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600" dirty="0" err="1">
                <a:solidFill>
                  <a:srgbClr val="0070C0"/>
                </a:solidFill>
                <a:hlinkClick r:id="rId2" action="ppaction://hlinkfile"/>
              </a:rPr>
              <a:t>Third</a:t>
            </a:r>
            <a:r>
              <a:rPr lang="es-ES" sz="3600" dirty="0">
                <a:solidFill>
                  <a:srgbClr val="0070C0"/>
                </a:solidFill>
                <a:hlinkClick r:id="rId2" action="ppaction://hlinkfile"/>
              </a:rPr>
              <a:t> </a:t>
            </a:r>
            <a:r>
              <a:rPr lang="es-ES" sz="3600" dirty="0" err="1">
                <a:solidFill>
                  <a:srgbClr val="0070C0"/>
                </a:solidFill>
                <a:hlinkClick r:id="rId2" action="ppaction://hlinkfile"/>
              </a:rPr>
              <a:t>Newton’s</a:t>
            </a:r>
            <a:r>
              <a:rPr lang="es-ES" sz="3600" dirty="0">
                <a:solidFill>
                  <a:srgbClr val="0070C0"/>
                </a:solidFill>
                <a:hlinkClick r:id="rId2" action="ppaction://hlinkfile"/>
              </a:rPr>
              <a:t> </a:t>
            </a:r>
            <a:r>
              <a:rPr lang="es-ES" sz="3600" dirty="0" err="1">
                <a:solidFill>
                  <a:srgbClr val="0070C0"/>
                </a:solidFill>
                <a:hlinkClick r:id="rId2" action="ppaction://hlinkfile"/>
              </a:rPr>
              <a:t>Law</a:t>
            </a:r>
            <a:endParaRPr lang="es-E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541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E618A77-B2A4-413C-AE8B-35E39049BA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955" y="1198662"/>
            <a:ext cx="3804326" cy="507243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0B97858-ED70-488F-BE67-CF509B6C72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6752"/>
            <a:ext cx="3805757" cy="507434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06598EF-03FD-4328-BD5E-1F2484F4F0F0}"/>
              </a:ext>
            </a:extLst>
          </p:cNvPr>
          <p:cNvSpPr txBox="1"/>
          <p:nvPr/>
        </p:nvSpPr>
        <p:spPr>
          <a:xfrm>
            <a:off x="1143048" y="531793"/>
            <a:ext cx="765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/>
                <a:latin typeface="Segoe UI Web (West European)"/>
              </a:rPr>
              <a:t>Design and making of a space dress</a:t>
            </a:r>
          </a:p>
        </p:txBody>
      </p:sp>
    </p:spTree>
    <p:extLst>
      <p:ext uri="{BB962C8B-B14F-4D97-AF65-F5344CB8AC3E}">
        <p14:creationId xmlns:p14="http://schemas.microsoft.com/office/powerpoint/2010/main" val="33130093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title"/>
          </p:nvPr>
        </p:nvSpPr>
        <p:spPr>
          <a:xfrm>
            <a:off x="628649" y="1045368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 fontScale="90000"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1F3864"/>
              </a:buClr>
              <a:buSzPct val="100000"/>
            </a:pPr>
            <a:r>
              <a:rPr lang="ca-ES" sz="4500" b="1">
                <a:solidFill>
                  <a:srgbClr val="1F3864"/>
                </a:solidFill>
              </a:rPr>
              <a:t>VESTITS ESPACIALS</a:t>
            </a:r>
            <a:br>
              <a:rPr lang="ca-ES" sz="4500" b="1">
                <a:solidFill>
                  <a:srgbClr val="1F3864"/>
                </a:solidFill>
              </a:rPr>
            </a:br>
            <a:r>
              <a:rPr lang="ca-ES" sz="3000" b="1">
                <a:solidFill>
                  <a:srgbClr val="1F3864"/>
                </a:solidFill>
              </a:rPr>
              <a:t>SMART MOBILITY </a:t>
            </a:r>
            <a:endParaRPr/>
          </a:p>
        </p:txBody>
      </p:sp>
      <p:pic>
        <p:nvPicPr>
          <p:cNvPr id="89" name="Google Shape;89;p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051"/>
          <a:stretch/>
        </p:blipFill>
        <p:spPr>
          <a:xfrm>
            <a:off x="1478417" y="2903182"/>
            <a:ext cx="6187167" cy="28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2419642" y="2023296"/>
            <a:ext cx="4304714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ca-ES" sz="2700" b="1" u="sng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Departament de Moda</a:t>
            </a:r>
            <a:endParaRPr sz="1350"/>
          </a:p>
          <a:p>
            <a:pPr algn="ctr"/>
            <a:r>
              <a:rPr lang="ca-ES" sz="2700" b="1" u="sng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Vestuari d’espectacles</a:t>
            </a:r>
            <a:endParaRPr sz="2700" b="1" u="sng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629841" y="730919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b" anchorCtr="0">
            <a:normAutofit/>
          </a:bodyPr>
          <a:lstStyle/>
          <a:p>
            <a:pPr>
              <a:buSzPts val="4400"/>
            </a:pPr>
            <a:r>
              <a:rPr lang="ca-ES" sz="3300" b="1" u="sng"/>
              <a:t>Equip i procés de treball</a:t>
            </a:r>
            <a:endParaRPr/>
          </a:p>
        </p:txBody>
      </p:sp>
      <p:sp>
        <p:nvSpPr>
          <p:cNvPr id="96" name="Google Shape;96;p2"/>
          <p:cNvSpPr txBox="1">
            <a:spLocks noGrp="1"/>
          </p:cNvSpPr>
          <p:nvPr>
            <p:ph type="body" idx="1"/>
          </p:nvPr>
        </p:nvSpPr>
        <p:spPr>
          <a:xfrm>
            <a:off x="629841" y="240030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fontScale="85000" lnSpcReduction="20000"/>
          </a:bodyPr>
          <a:lstStyle/>
          <a:p>
            <a:pPr marL="214313" indent="-214313">
              <a:spcBef>
                <a:spcPts val="0"/>
              </a:spcBef>
              <a:buSzPct val="100000"/>
              <a:buFont typeface="Calibri"/>
              <a:buChar char="-"/>
            </a:pPr>
            <a:r>
              <a:rPr lang="ca-ES" sz="2100"/>
              <a:t>Estudi del projecte</a:t>
            </a:r>
            <a:endParaRPr/>
          </a:p>
          <a:p>
            <a:pPr marL="214313" indent="-214313">
              <a:buSzPct val="100000"/>
              <a:buFont typeface="Calibri"/>
              <a:buChar char="-"/>
            </a:pPr>
            <a:r>
              <a:rPr lang="ca-ES" sz="2100"/>
              <a:t>Disseny dels models</a:t>
            </a:r>
            <a:endParaRPr/>
          </a:p>
          <a:p>
            <a:pPr marL="214313" indent="-214313">
              <a:buSzPct val="100000"/>
              <a:buFont typeface="Calibri"/>
              <a:buChar char="-"/>
            </a:pPr>
            <a:r>
              <a:rPr lang="ca-ES" sz="2100"/>
              <a:t>Fitxes tècniques</a:t>
            </a:r>
            <a:endParaRPr/>
          </a:p>
          <a:p>
            <a:pPr marL="214313" indent="-214313">
              <a:buSzPct val="100000"/>
              <a:buFont typeface="Calibri"/>
              <a:buChar char="-"/>
            </a:pPr>
            <a:r>
              <a:rPr lang="ca-ES" sz="2100"/>
              <a:t>Tria de materials i màquines</a:t>
            </a:r>
            <a:endParaRPr/>
          </a:p>
          <a:p>
            <a:pPr marL="214313" indent="-214313">
              <a:buSzPct val="100000"/>
              <a:buFont typeface="Calibri"/>
              <a:buChar char="-"/>
            </a:pPr>
            <a:r>
              <a:rPr lang="ca-ES" sz="2100"/>
              <a:t>Patronatge</a:t>
            </a:r>
            <a:endParaRPr/>
          </a:p>
          <a:p>
            <a:pPr marL="214313" indent="-214313">
              <a:buSzPct val="100000"/>
              <a:buFont typeface="Calibri"/>
              <a:buChar char="-"/>
            </a:pPr>
            <a:r>
              <a:rPr lang="ca-ES" sz="2100"/>
              <a:t>Marcada i tall</a:t>
            </a:r>
            <a:endParaRPr/>
          </a:p>
          <a:p>
            <a:pPr marL="214313" indent="-214313">
              <a:buSzPct val="100000"/>
              <a:buFont typeface="Calibri"/>
              <a:buChar char="-"/>
            </a:pPr>
            <a:r>
              <a:rPr lang="ca-ES" sz="2100"/>
              <a:t>Confecció </a:t>
            </a:r>
            <a:endParaRPr/>
          </a:p>
          <a:p>
            <a:pPr marL="214313" indent="-214313">
              <a:buSzPct val="100000"/>
              <a:buFont typeface="Calibri"/>
              <a:buChar char="-"/>
            </a:pPr>
            <a:r>
              <a:rPr lang="ca-ES" sz="2100"/>
              <a:t>Proves i rectificacions</a:t>
            </a:r>
            <a:endParaRPr/>
          </a:p>
          <a:p>
            <a:pPr marL="214313" indent="-214313">
              <a:buSzPct val="100000"/>
              <a:buFont typeface="Calibri"/>
              <a:buChar char="-"/>
            </a:pPr>
            <a:r>
              <a:rPr lang="ca-ES" sz="2100"/>
              <a:t>Acabats</a:t>
            </a: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4457700" y="3314700"/>
            <a:ext cx="2580774" cy="2580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858" r="1858"/>
          <a:stretch/>
        </p:blipFill>
        <p:spPr>
          <a:xfrm>
            <a:off x="3850168" y="1200151"/>
            <a:ext cx="3934264" cy="4086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2561106" y="1182725"/>
            <a:ext cx="3297300" cy="47138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 fontScale="90000"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ca-ES" sz="3675" b="1" u="sng"/>
              <a:t>Moodboard</a:t>
            </a:r>
            <a:br>
              <a:rPr lang="ca-ES" b="1" u="sng"/>
            </a:br>
            <a:r>
              <a:rPr lang="ca-ES" sz="2475" b="1" u="sng"/>
              <a:t>(mur d’inspiració)</a:t>
            </a:r>
            <a:endParaRPr/>
          </a:p>
        </p:txBody>
      </p:sp>
      <p:pic>
        <p:nvPicPr>
          <p:cNvPr id="104" name="Google Shape;104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3973" t="6758" r="2803" b="44941"/>
          <a:stretch/>
        </p:blipFill>
        <p:spPr>
          <a:xfrm>
            <a:off x="0" y="2128313"/>
            <a:ext cx="4209756" cy="2854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3">
            <a:alphaModFix/>
          </a:blip>
          <a:srcRect l="4252" t="56591" r="1242" b="2820"/>
          <a:stretch/>
        </p:blipFill>
        <p:spPr>
          <a:xfrm>
            <a:off x="4037255" y="2128313"/>
            <a:ext cx="5078610" cy="2854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title"/>
          </p:nvPr>
        </p:nvSpPr>
        <p:spPr>
          <a:xfrm>
            <a:off x="628650" y="770140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 fontScale="90000"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ca-ES" b="1" u="sng"/>
              <a:t>Dissenys de figurí i detalls motxilla</a:t>
            </a:r>
            <a:endParaRPr/>
          </a:p>
        </p:txBody>
      </p:sp>
      <p:pic>
        <p:nvPicPr>
          <p:cNvPr id="111" name="Google Shape;11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" y="2649798"/>
            <a:ext cx="3771900" cy="259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7113" y="1524694"/>
            <a:ext cx="1028800" cy="4417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2826" y="1469007"/>
            <a:ext cx="1632056" cy="4417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69731" y="1549753"/>
            <a:ext cx="1498650" cy="436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 txBox="1">
            <a:spLocks noGrp="1"/>
          </p:cNvSpPr>
          <p:nvPr>
            <p:ph type="title"/>
          </p:nvPr>
        </p:nvSpPr>
        <p:spPr>
          <a:xfrm>
            <a:off x="4168873" y="1155547"/>
            <a:ext cx="2832002" cy="5121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ca-ES" b="1" u="sng"/>
              <a:t>Fitxes tècniques</a:t>
            </a:r>
            <a:endParaRPr b="1" u="sng"/>
          </a:p>
        </p:txBody>
      </p:sp>
      <p:pic>
        <p:nvPicPr>
          <p:cNvPr id="121" name="Google Shape;12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8995" y="1116994"/>
            <a:ext cx="3442002" cy="4864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4">
            <a:alphaModFix/>
          </a:blip>
          <a:srcRect t="13278"/>
          <a:stretch/>
        </p:blipFill>
        <p:spPr>
          <a:xfrm>
            <a:off x="4743785" y="2366011"/>
            <a:ext cx="3691220" cy="236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4281415" y="1310457"/>
            <a:ext cx="2832002" cy="5121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ca-ES" b="1" u="sng"/>
              <a:t>Fitxes tècniques</a:t>
            </a:r>
            <a:endParaRPr b="1" u="sng"/>
          </a:p>
        </p:txBody>
      </p:sp>
      <p:pic>
        <p:nvPicPr>
          <p:cNvPr id="129" name="Google Shape;12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950" y="1142121"/>
            <a:ext cx="3425322" cy="477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6"/>
          <p:cNvPicPr preferRelativeResize="0"/>
          <p:nvPr/>
        </p:nvPicPr>
        <p:blipFill rotWithShape="1">
          <a:blip r:embed="rId4">
            <a:alphaModFix/>
          </a:blip>
          <a:srcRect t="1363"/>
          <a:stretch/>
        </p:blipFill>
        <p:spPr>
          <a:xfrm>
            <a:off x="4777301" y="2555886"/>
            <a:ext cx="3749311" cy="2437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3500870" y="1133494"/>
            <a:ext cx="2583298" cy="59607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 fontScale="90000"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ca-ES" b="1" u="sng" dirty="0"/>
              <a:t>Patronatge</a:t>
            </a:r>
            <a:endParaRPr dirty="0"/>
          </a:p>
        </p:txBody>
      </p:sp>
      <p:pic>
        <p:nvPicPr>
          <p:cNvPr id="136" name="Google Shape;136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007346" y="1804847"/>
            <a:ext cx="3435926" cy="1932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7" descr="adfasf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052" y="1816120"/>
            <a:ext cx="3415886" cy="1921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54039" y="3791800"/>
            <a:ext cx="3435923" cy="193270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7"/>
          <p:cNvSpPr txBox="1"/>
          <p:nvPr/>
        </p:nvSpPr>
        <p:spPr>
          <a:xfrm>
            <a:off x="469052" y="1496221"/>
            <a:ext cx="1870364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ca-E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Motxilla</a:t>
            </a:r>
            <a:endParaRPr sz="1350"/>
          </a:p>
        </p:txBody>
      </p:sp>
      <p:sp>
        <p:nvSpPr>
          <p:cNvPr id="140" name="Google Shape;140;p7"/>
          <p:cNvSpPr txBox="1"/>
          <p:nvPr/>
        </p:nvSpPr>
        <p:spPr>
          <a:xfrm>
            <a:off x="7508089" y="1473604"/>
            <a:ext cx="1870364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ca-E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 i màniga</a:t>
            </a:r>
            <a:endParaRPr sz="1350"/>
          </a:p>
        </p:txBody>
      </p:sp>
      <p:sp>
        <p:nvSpPr>
          <p:cNvPr id="141" name="Google Shape;141;p7"/>
          <p:cNvSpPr txBox="1"/>
          <p:nvPr/>
        </p:nvSpPr>
        <p:spPr>
          <a:xfrm>
            <a:off x="4072163" y="3504013"/>
            <a:ext cx="1870364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ca-E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Pantalons</a:t>
            </a:r>
            <a:endParaRPr sz="135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"/>
          <p:cNvSpPr txBox="1">
            <a:spLocks noGrp="1"/>
          </p:cNvSpPr>
          <p:nvPr>
            <p:ph type="title"/>
          </p:nvPr>
        </p:nvSpPr>
        <p:spPr>
          <a:xfrm>
            <a:off x="628650" y="68818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 fontScale="90000"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ca-ES" b="1" u="sng"/>
              <a:t>Tall de patrons i preparació de material</a:t>
            </a:r>
            <a:endParaRPr/>
          </a:p>
        </p:txBody>
      </p:sp>
      <p:pic>
        <p:nvPicPr>
          <p:cNvPr id="147" name="Google Shape;147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12885" y="1678998"/>
            <a:ext cx="6918230" cy="3891504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8"/>
          <p:cNvSpPr/>
          <p:nvPr/>
        </p:nvSpPr>
        <p:spPr>
          <a:xfrm>
            <a:off x="4457700" y="331470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8579031-CB3F-42A8-AB6E-75A166926F86}"/>
              </a:ext>
            </a:extLst>
          </p:cNvPr>
          <p:cNvSpPr txBox="1"/>
          <p:nvPr/>
        </p:nvSpPr>
        <p:spPr>
          <a:xfrm>
            <a:off x="1691680" y="476675"/>
            <a:ext cx="5976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/>
              <a:t>WHAT HAPPENED IN  1969  ALL OVER THE WORLD?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8948D94-8D49-447E-8C69-86E929517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9" y="2004145"/>
            <a:ext cx="6532672" cy="408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60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"/>
          <p:cNvSpPr txBox="1">
            <a:spLocks noGrp="1"/>
          </p:cNvSpPr>
          <p:nvPr>
            <p:ph type="title"/>
          </p:nvPr>
        </p:nvSpPr>
        <p:spPr>
          <a:xfrm>
            <a:off x="628650" y="763949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ca-ES" b="1" u="sng"/>
              <a:t>Marcada i tall</a:t>
            </a:r>
            <a:endParaRPr/>
          </a:p>
        </p:txBody>
      </p:sp>
      <p:pic>
        <p:nvPicPr>
          <p:cNvPr id="154" name="Google Shape;154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89769" y="1522267"/>
            <a:ext cx="7364462" cy="4142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"/>
          <p:cNvSpPr txBox="1">
            <a:spLocks noGrp="1"/>
          </p:cNvSpPr>
          <p:nvPr>
            <p:ph type="title"/>
          </p:nvPr>
        </p:nvSpPr>
        <p:spPr>
          <a:xfrm>
            <a:off x="628646" y="68543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ca-ES" b="1" u="sng"/>
              <a:t>Confecció</a:t>
            </a:r>
            <a:endParaRPr/>
          </a:p>
        </p:txBody>
      </p:sp>
      <p:pic>
        <p:nvPicPr>
          <p:cNvPr id="160" name="Google Shape;160;p10"/>
          <p:cNvPicPr preferRelativeResize="0"/>
          <p:nvPr/>
        </p:nvPicPr>
        <p:blipFill rotWithShape="1">
          <a:blip r:embed="rId3">
            <a:alphaModFix/>
          </a:blip>
          <a:srcRect r="4177"/>
          <a:stretch/>
        </p:blipFill>
        <p:spPr>
          <a:xfrm>
            <a:off x="4654763" y="3738113"/>
            <a:ext cx="3731962" cy="219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4187" r="-9"/>
          <a:stretch/>
        </p:blipFill>
        <p:spPr>
          <a:xfrm>
            <a:off x="743006" y="3738131"/>
            <a:ext cx="3732075" cy="219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0"/>
          <p:cNvPicPr preferRelativeResize="0"/>
          <p:nvPr/>
        </p:nvPicPr>
        <p:blipFill rotWithShape="1">
          <a:blip r:embed="rId5">
            <a:alphaModFix/>
          </a:blip>
          <a:srcRect l="4187" r="-9"/>
          <a:stretch/>
        </p:blipFill>
        <p:spPr>
          <a:xfrm>
            <a:off x="743063" y="1513669"/>
            <a:ext cx="3731964" cy="219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0"/>
          <p:cNvPicPr preferRelativeResize="0"/>
          <p:nvPr/>
        </p:nvPicPr>
        <p:blipFill rotWithShape="1">
          <a:blip r:embed="rId6">
            <a:alphaModFix/>
          </a:blip>
          <a:srcRect b="21728"/>
          <a:stretch/>
        </p:blipFill>
        <p:spPr>
          <a:xfrm>
            <a:off x="4654763" y="1513669"/>
            <a:ext cx="3731964" cy="2190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"/>
          <p:cNvSpPr txBox="1">
            <a:spLocks noGrp="1"/>
          </p:cNvSpPr>
          <p:nvPr>
            <p:ph type="title"/>
          </p:nvPr>
        </p:nvSpPr>
        <p:spPr>
          <a:xfrm>
            <a:off x="628649" y="85725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ca-ES" b="1" u="sng"/>
              <a:t>Brodats</a:t>
            </a:r>
            <a:endParaRPr/>
          </a:p>
        </p:txBody>
      </p:sp>
      <p:pic>
        <p:nvPicPr>
          <p:cNvPr id="169" name="Google Shape;169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16109" y="1719858"/>
            <a:ext cx="6911783" cy="3887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"/>
          <p:cNvSpPr txBox="1">
            <a:spLocks noGrp="1"/>
          </p:cNvSpPr>
          <p:nvPr>
            <p:ph type="title"/>
          </p:nvPr>
        </p:nvSpPr>
        <p:spPr>
          <a:xfrm>
            <a:off x="1691680" y="476672"/>
            <a:ext cx="7116351" cy="7306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ca-ES" b="1" u="sng"/>
              <a:t>Proves i rectificacions</a:t>
            </a:r>
            <a:endParaRPr/>
          </a:p>
        </p:txBody>
      </p:sp>
      <p:pic>
        <p:nvPicPr>
          <p:cNvPr id="175" name="Google Shape;175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66756" y="1628800"/>
            <a:ext cx="2601188" cy="46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8024" y="1627966"/>
            <a:ext cx="2601188" cy="4624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"/>
          <p:cNvSpPr txBox="1">
            <a:spLocks noGrp="1"/>
          </p:cNvSpPr>
          <p:nvPr>
            <p:ph type="title"/>
          </p:nvPr>
        </p:nvSpPr>
        <p:spPr>
          <a:xfrm>
            <a:off x="3376180" y="1104291"/>
            <a:ext cx="3140036" cy="7789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 fontScale="90000"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ca-ES" b="1" u="sng" dirty="0"/>
              <a:t>Resultat final</a:t>
            </a:r>
            <a:endParaRPr dirty="0"/>
          </a:p>
        </p:txBody>
      </p:sp>
      <p:pic>
        <p:nvPicPr>
          <p:cNvPr id="182" name="Google Shape;18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37" y="1883284"/>
            <a:ext cx="6876926" cy="3868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4"/>
          <p:cNvPicPr preferRelativeResize="0"/>
          <p:nvPr/>
        </p:nvPicPr>
        <p:blipFill rotWithShape="1">
          <a:blip r:embed="rId3">
            <a:alphaModFix/>
          </a:blip>
          <a:srcRect l="16937" t="3587" r="28273"/>
          <a:stretch/>
        </p:blipFill>
        <p:spPr>
          <a:xfrm>
            <a:off x="893298" y="621396"/>
            <a:ext cx="3217985" cy="7550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4"/>
          <p:cNvPicPr preferRelativeResize="0"/>
          <p:nvPr/>
        </p:nvPicPr>
        <p:blipFill rotWithShape="1">
          <a:blip r:embed="rId4">
            <a:alphaModFix/>
          </a:blip>
          <a:srcRect l="24122" r="13881" b="5900"/>
          <a:stretch/>
        </p:blipFill>
        <p:spPr>
          <a:xfrm>
            <a:off x="4726745" y="788590"/>
            <a:ext cx="3523958" cy="7131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 txBox="1">
            <a:spLocks noGrp="1"/>
          </p:cNvSpPr>
          <p:nvPr>
            <p:ph type="title"/>
          </p:nvPr>
        </p:nvSpPr>
        <p:spPr>
          <a:xfrm>
            <a:off x="628650" y="1468719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 fontScale="90000"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ca-ES" b="1" u="sng"/>
              <a:t>DISSENY I CONFECCIÓ DELS EMUs:</a:t>
            </a:r>
            <a:endParaRPr/>
          </a:p>
        </p:txBody>
      </p:sp>
      <p:sp>
        <p:nvSpPr>
          <p:cNvPr id="194" name="Google Shape;194;p15"/>
          <p:cNvSpPr txBox="1">
            <a:spLocks noGrp="1"/>
          </p:cNvSpPr>
          <p:nvPr>
            <p:ph type="body" idx="1"/>
          </p:nvPr>
        </p:nvSpPr>
        <p:spPr>
          <a:xfrm>
            <a:off x="628650" y="2462890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171450" indent="-17145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ca-ES"/>
              <a:t>Anna Vallabriga (Professora)</a:t>
            </a:r>
            <a:endParaRPr/>
          </a:p>
          <a:p>
            <a:pPr marL="0" indent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800"/>
              <a:buNone/>
            </a:pPr>
            <a:endParaRPr/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800"/>
            </a:pPr>
            <a:r>
              <a:rPr lang="ca-ES"/>
              <a:t>Judit Guitart</a:t>
            </a:r>
            <a:endParaRPr/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800"/>
            </a:pPr>
            <a:r>
              <a:rPr lang="ca-ES"/>
              <a:t>Antonia Carmona</a:t>
            </a:r>
            <a:endParaRPr/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800"/>
            </a:pPr>
            <a:r>
              <a:rPr lang="ca-ES"/>
              <a:t>Xènia Villaró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BD9AB1B-46B7-4BAF-B203-6886DEA6CE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248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D66D4CA-3AD7-46A4-BB81-5910312FB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181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9BDB5FB-262E-46BC-B634-6FB936AD6C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573" y="-226168"/>
            <a:ext cx="9985109" cy="748883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1298E88-89ED-40D4-AE08-66EE535BEA33}"/>
              </a:ext>
            </a:extLst>
          </p:cNvPr>
          <p:cNvSpPr txBox="1"/>
          <p:nvPr/>
        </p:nvSpPr>
        <p:spPr>
          <a:xfrm>
            <a:off x="3347864" y="4725144"/>
            <a:ext cx="5436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dirty="0">
                <a:solidFill>
                  <a:srgbClr val="FFFF00"/>
                </a:solidFill>
              </a:rPr>
              <a:t>Quadrúpede Lunar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3C52505-053F-4ADC-A621-CC74536145E6}"/>
              </a:ext>
            </a:extLst>
          </p:cNvPr>
          <p:cNvSpPr txBox="1"/>
          <p:nvPr/>
        </p:nvSpPr>
        <p:spPr>
          <a:xfrm>
            <a:off x="2915816" y="5661248"/>
            <a:ext cx="410445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a-ES" dirty="0"/>
              <a:t>Alumnat de tecnologia de 1r de batxillerat</a:t>
            </a:r>
          </a:p>
          <a:p>
            <a:r>
              <a:rPr lang="ca-ES" dirty="0"/>
              <a:t>Professor: Pere </a:t>
            </a:r>
            <a:r>
              <a:rPr lang="ca-ES" dirty="0" err="1"/>
              <a:t>Picoy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964698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749" y="1227435"/>
            <a:ext cx="1651026" cy="224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021559" y="3473083"/>
            <a:ext cx="204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1650</a:t>
            </a:r>
          </a:p>
        </p:txBody>
      </p:sp>
      <p:sp>
        <p:nvSpPr>
          <p:cNvPr id="3" name="AutoShape 4" descr="Resultado de imagen de julio verne viatje a la lu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6" descr="Resultado de imagen de julio verne viatje a la luna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8" descr="Resultado de imagen de julio verne viatje a la luna"/>
          <p:cNvSpPr>
            <a:spLocks noChangeAspect="1" noChangeArrowheads="1"/>
          </p:cNvSpPr>
          <p:nvPr/>
        </p:nvSpPr>
        <p:spPr bwMode="auto">
          <a:xfrm>
            <a:off x="46037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9466" name="Picture 10" descr="http://www.images-chapitre.com/ima3/original/787/6541787_103502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267" y="1278052"/>
            <a:ext cx="1295552" cy="215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396573" y="3429000"/>
            <a:ext cx="1676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2"/>
                </a:solidFill>
              </a:rPr>
              <a:t>1865-1870</a:t>
            </a:r>
          </a:p>
        </p:txBody>
      </p:sp>
      <p:pic>
        <p:nvPicPr>
          <p:cNvPr id="19468" name="Picture 12" descr="http://t2.gstatic.com/images?q=tbn:ANd9GcT_I_RUIP1fbsEYNE-huFBKRDAs2kD6gNWhM8BA3TerU8d9pJ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948" y="4184668"/>
            <a:ext cx="1435223" cy="197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 descr="Resultado de imagen de melies luna"/>
          <p:cNvSpPr>
            <a:spLocks noChangeAspect="1" noChangeArrowheads="1"/>
          </p:cNvSpPr>
          <p:nvPr/>
        </p:nvSpPr>
        <p:spPr bwMode="auto">
          <a:xfrm>
            <a:off x="61277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AutoShape 18" descr="Resultado de imagen de melies luna"/>
          <p:cNvSpPr>
            <a:spLocks noChangeAspect="1" noChangeArrowheads="1"/>
          </p:cNvSpPr>
          <p:nvPr/>
        </p:nvSpPr>
        <p:spPr bwMode="auto">
          <a:xfrm>
            <a:off x="76517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9476" name="Picture 20" descr="http://dreamers.com/indices/imagenes/peliculas.3961.IMAGEN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831" y="4184668"/>
            <a:ext cx="2411924" cy="186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098446" y="6156722"/>
            <a:ext cx="2411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tx2"/>
                </a:solidFill>
              </a:rPr>
              <a:t>Georges Méliès,1903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597170" y="6156722"/>
            <a:ext cx="1520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tx2">
                    <a:lumMod val="75000"/>
                  </a:schemeClr>
                </a:solidFill>
              </a:rPr>
              <a:t>Hergé,1953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FB6478F-54DF-40E3-B175-589CF140643E}"/>
              </a:ext>
            </a:extLst>
          </p:cNvPr>
          <p:cNvSpPr txBox="1"/>
          <p:nvPr/>
        </p:nvSpPr>
        <p:spPr>
          <a:xfrm>
            <a:off x="1069974" y="160338"/>
            <a:ext cx="6454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err="1"/>
              <a:t>The</a:t>
            </a:r>
            <a:r>
              <a:rPr lang="es-ES" sz="3600" dirty="0"/>
              <a:t> Old </a:t>
            </a:r>
            <a:r>
              <a:rPr lang="es-ES" sz="3600" dirty="0" err="1"/>
              <a:t>Dream</a:t>
            </a:r>
            <a:r>
              <a:rPr lang="es-ES" sz="3600" dirty="0"/>
              <a:t> </a:t>
            </a:r>
            <a:r>
              <a:rPr lang="es-ES" sz="3600" dirty="0" err="1"/>
              <a:t>of</a:t>
            </a:r>
            <a:r>
              <a:rPr lang="es-ES" sz="3600" dirty="0"/>
              <a:t> Travelling </a:t>
            </a:r>
            <a:r>
              <a:rPr lang="es-ES" sz="3600" dirty="0" err="1"/>
              <a:t>to</a:t>
            </a:r>
            <a:r>
              <a:rPr lang="es-ES" sz="3600" dirty="0"/>
              <a:t> </a:t>
            </a:r>
            <a:r>
              <a:rPr lang="es-ES" sz="3600" dirty="0" err="1"/>
              <a:t>the</a:t>
            </a:r>
            <a:r>
              <a:rPr lang="es-ES" sz="3600" dirty="0"/>
              <a:t> Moon</a:t>
            </a:r>
          </a:p>
        </p:txBody>
      </p:sp>
    </p:spTree>
    <p:extLst>
      <p:ext uri="{BB962C8B-B14F-4D97-AF65-F5344CB8AC3E}">
        <p14:creationId xmlns:p14="http://schemas.microsoft.com/office/powerpoint/2010/main" val="32411457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D326F65-489F-4A2C-87AC-6ED17A33C7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22" y="400339"/>
            <a:ext cx="2381339" cy="317511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98F7D1A-5B57-44A4-9EC2-E59404ECF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2752">
            <a:off x="4727892" y="792309"/>
            <a:ext cx="3188236" cy="239117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FEE5B41-7FA8-4AEE-BC29-974933406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7201">
            <a:off x="1530541" y="3305039"/>
            <a:ext cx="3572494" cy="267937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44F1C6F-1E77-4F4A-ADDB-DD54E2905B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5026">
            <a:off x="4583889" y="3551515"/>
            <a:ext cx="3971933" cy="297895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91525FE-6B42-4E52-BC5C-4C2C6E0EB184}"/>
              </a:ext>
            </a:extLst>
          </p:cNvPr>
          <p:cNvSpPr txBox="1"/>
          <p:nvPr/>
        </p:nvSpPr>
        <p:spPr>
          <a:xfrm>
            <a:off x="2719191" y="212787"/>
            <a:ext cx="421246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a-ES" sz="2400" dirty="0" err="1"/>
              <a:t>Students</a:t>
            </a:r>
            <a:r>
              <a:rPr lang="ca-ES" sz="2400" dirty="0"/>
              <a:t> </a:t>
            </a:r>
            <a:r>
              <a:rPr lang="ca-ES" sz="2400" dirty="0" err="1"/>
              <a:t>explainig</a:t>
            </a:r>
            <a:r>
              <a:rPr lang="ca-ES" sz="2400" dirty="0"/>
              <a:t> </a:t>
            </a:r>
            <a:r>
              <a:rPr lang="ca-ES" sz="2400" dirty="0" err="1"/>
              <a:t>the</a:t>
            </a:r>
            <a:r>
              <a:rPr lang="ca-ES" sz="2400" dirty="0"/>
              <a:t> </a:t>
            </a:r>
            <a:r>
              <a:rPr lang="ca-ES" sz="2400" dirty="0" err="1"/>
              <a:t>project</a:t>
            </a:r>
            <a:endParaRPr lang="ca-ES" sz="2400" dirty="0"/>
          </a:p>
        </p:txBody>
      </p:sp>
    </p:spTree>
    <p:extLst>
      <p:ext uri="{BB962C8B-B14F-4D97-AF65-F5344CB8AC3E}">
        <p14:creationId xmlns:p14="http://schemas.microsoft.com/office/powerpoint/2010/main" val="3320630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D19EBA2-1966-4932-B200-9C31FE0E3B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192000" cy="812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FE53AFC-D944-4E39-B2E9-63FBF7E9B543}"/>
              </a:ext>
            </a:extLst>
          </p:cNvPr>
          <p:cNvSpPr txBox="1"/>
          <p:nvPr/>
        </p:nvSpPr>
        <p:spPr>
          <a:xfrm>
            <a:off x="4117144" y="297531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242065E-BBDE-4552-9328-8CAECA6F6983}"/>
              </a:ext>
            </a:extLst>
          </p:cNvPr>
          <p:cNvSpPr txBox="1"/>
          <p:nvPr/>
        </p:nvSpPr>
        <p:spPr>
          <a:xfrm>
            <a:off x="1043609" y="9807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E305AD1-81C8-4B80-A7C6-3F696CC5E0D6}"/>
              </a:ext>
            </a:extLst>
          </p:cNvPr>
          <p:cNvSpPr txBox="1"/>
          <p:nvPr/>
        </p:nvSpPr>
        <p:spPr>
          <a:xfrm>
            <a:off x="4117144" y="33340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26C73D3-87EA-4972-AB15-01A85546C51D}"/>
              </a:ext>
            </a:extLst>
          </p:cNvPr>
          <p:cNvSpPr txBox="1"/>
          <p:nvPr/>
        </p:nvSpPr>
        <p:spPr>
          <a:xfrm flipH="1">
            <a:off x="-540569" y="985777"/>
            <a:ext cx="10139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err="1">
                <a:solidFill>
                  <a:srgbClr val="FFFF00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Remembering</a:t>
            </a:r>
            <a:r>
              <a:rPr lang="es-ES" sz="4000" dirty="0">
                <a:solidFill>
                  <a:srgbClr val="FFFF00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E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old</a:t>
            </a:r>
            <a:r>
              <a:rPr lang="es-E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E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European</a:t>
            </a:r>
            <a:r>
              <a:rPr lang="es-E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E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mobilities</a:t>
            </a:r>
            <a:endParaRPr lang="es-E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06985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25D2DCB-C176-4913-8FC7-CA66A75C91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796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B1CA09C-11DF-46B8-BFF5-60BE0CD370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28669"/>
            <a:ext cx="12555252" cy="837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389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4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" name="5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6 Rectángulo"/>
          <p:cNvSpPr/>
          <p:nvPr/>
        </p:nvSpPr>
        <p:spPr>
          <a:xfrm>
            <a:off x="-217040" y="0"/>
            <a:ext cx="936104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" name="7 Rectángulo"/>
          <p:cNvSpPr/>
          <p:nvPr/>
        </p:nvSpPr>
        <p:spPr>
          <a:xfrm>
            <a:off x="-216024" y="-27384"/>
            <a:ext cx="9396536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" name="8 Rectángulo"/>
          <p:cNvSpPr/>
          <p:nvPr/>
        </p:nvSpPr>
        <p:spPr>
          <a:xfrm>
            <a:off x="-216024" y="0"/>
            <a:ext cx="9396536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9 Rectángulo"/>
          <p:cNvSpPr/>
          <p:nvPr/>
        </p:nvSpPr>
        <p:spPr>
          <a:xfrm>
            <a:off x="-252536" y="0"/>
            <a:ext cx="939653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10 Rectángulo"/>
          <p:cNvSpPr/>
          <p:nvPr/>
        </p:nvSpPr>
        <p:spPr>
          <a:xfrm>
            <a:off x="-252536" y="0"/>
            <a:ext cx="9396536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11 Rectángulo"/>
          <p:cNvSpPr/>
          <p:nvPr/>
        </p:nvSpPr>
        <p:spPr>
          <a:xfrm>
            <a:off x="-252536" y="0"/>
            <a:ext cx="939653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12 Rectángulo"/>
          <p:cNvSpPr/>
          <p:nvPr/>
        </p:nvSpPr>
        <p:spPr>
          <a:xfrm>
            <a:off x="-252536" y="0"/>
            <a:ext cx="9396536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13 Rectángulo"/>
          <p:cNvSpPr/>
          <p:nvPr/>
        </p:nvSpPr>
        <p:spPr>
          <a:xfrm>
            <a:off x="-252536" y="0"/>
            <a:ext cx="939653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6" name="15 Rectángulo"/>
          <p:cNvSpPr/>
          <p:nvPr/>
        </p:nvSpPr>
        <p:spPr>
          <a:xfrm>
            <a:off x="-219174" y="46479"/>
            <a:ext cx="939653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 err="1"/>
              <a:t>lllll</a:t>
            </a:r>
            <a:endParaRPr lang="ca-ES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3"/>
          <a:stretch/>
        </p:blipFill>
        <p:spPr>
          <a:xfrm>
            <a:off x="2050828" y="-133786"/>
            <a:ext cx="6757779" cy="693186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30514"/>
            <a:ext cx="2305822" cy="3074429"/>
          </a:xfrm>
          <a:prstGeom prst="rect">
            <a:avLst/>
          </a:prstGeom>
        </p:spPr>
      </p:pic>
      <p:pic>
        <p:nvPicPr>
          <p:cNvPr id="18" name="Picture 2" descr="http://portal.institutguindavols.cat/wp-content/uploads/2015/12/Guindavols-2015-250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36" b="-3762"/>
          <a:stretch/>
        </p:blipFill>
        <p:spPr bwMode="auto">
          <a:xfrm>
            <a:off x="1259632" y="4461231"/>
            <a:ext cx="2729752" cy="128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9CC93C9-5C51-4909-B314-9ED1B2C2A0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80729"/>
            <a:ext cx="2305822" cy="307442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EDED6265-A711-4F03-9E18-096D5B32CF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55" y="1113129"/>
            <a:ext cx="2305822" cy="307442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3EC927C-2322-47F9-A95A-6970980CF0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353" y="1113129"/>
            <a:ext cx="2305822" cy="307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0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1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6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1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6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221D10-7CE9-419C-A51D-DD4E67763414}"/>
              </a:ext>
            </a:extLst>
          </p:cNvPr>
          <p:cNvSpPr txBox="1"/>
          <p:nvPr/>
        </p:nvSpPr>
        <p:spPr>
          <a:xfrm>
            <a:off x="2123728" y="94937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B197560-4CD4-435C-AC4A-E33AE3CE1AA8}"/>
              </a:ext>
            </a:extLst>
          </p:cNvPr>
          <p:cNvSpPr txBox="1"/>
          <p:nvPr/>
        </p:nvSpPr>
        <p:spPr>
          <a:xfrm>
            <a:off x="755576" y="610816"/>
            <a:ext cx="74168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err="1">
                <a:solidFill>
                  <a:schemeClr val="accent1"/>
                </a:solidFill>
              </a:rPr>
              <a:t>Six</a:t>
            </a:r>
            <a:r>
              <a:rPr lang="es-ES" sz="3600" dirty="0">
                <a:solidFill>
                  <a:schemeClr val="accent1"/>
                </a:solidFill>
              </a:rPr>
              <a:t> </a:t>
            </a:r>
            <a:r>
              <a:rPr lang="es-ES" sz="3600" dirty="0" err="1">
                <a:solidFill>
                  <a:schemeClr val="accent1"/>
                </a:solidFill>
              </a:rPr>
              <a:t>Centuries</a:t>
            </a:r>
            <a:r>
              <a:rPr lang="es-ES" sz="3600" dirty="0">
                <a:solidFill>
                  <a:schemeClr val="accent1"/>
                </a:solidFill>
              </a:rPr>
              <a:t> </a:t>
            </a:r>
            <a:r>
              <a:rPr lang="es-ES" sz="3600" dirty="0" err="1">
                <a:solidFill>
                  <a:schemeClr val="accent1"/>
                </a:solidFill>
              </a:rPr>
              <a:t>of</a:t>
            </a:r>
            <a:r>
              <a:rPr lang="es-ES" sz="3600" dirty="0">
                <a:solidFill>
                  <a:schemeClr val="accent1"/>
                </a:solidFill>
              </a:rPr>
              <a:t> </a:t>
            </a:r>
            <a:r>
              <a:rPr lang="es-ES" sz="3600" dirty="0" err="1">
                <a:solidFill>
                  <a:schemeClr val="accent1"/>
                </a:solidFill>
              </a:rPr>
              <a:t>Galactic</a:t>
            </a:r>
            <a:r>
              <a:rPr lang="es-ES" sz="3600" dirty="0">
                <a:solidFill>
                  <a:schemeClr val="accent1"/>
                </a:solidFill>
              </a:rPr>
              <a:t> Adventure</a:t>
            </a:r>
            <a:r>
              <a:rPr lang="es-ES" sz="3600" dirty="0"/>
              <a:t>:</a:t>
            </a:r>
          </a:p>
          <a:p>
            <a:endParaRPr lang="es-ES" sz="3600" dirty="0"/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s-ES" sz="2400" dirty="0" err="1"/>
              <a:t>Copernicus</a:t>
            </a:r>
            <a:endParaRPr lang="es-ES" sz="2400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s-ES" sz="2400" dirty="0"/>
              <a:t> Giordano Bruno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s-ES" sz="2400" dirty="0"/>
              <a:t> Galileo Galilei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s-ES" sz="2400" dirty="0"/>
              <a:t> Johannes Kepler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s-ES" sz="2400" dirty="0"/>
              <a:t> Isaac Newton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54D6512-43F1-414C-A3E3-B4F3E8DD5411}"/>
              </a:ext>
            </a:extLst>
          </p:cNvPr>
          <p:cNvSpPr txBox="1"/>
          <p:nvPr/>
        </p:nvSpPr>
        <p:spPr>
          <a:xfrm>
            <a:off x="827584" y="4458025"/>
            <a:ext cx="7704856" cy="150810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s-ES" dirty="0"/>
          </a:p>
          <a:p>
            <a:pPr algn="ctr"/>
            <a:r>
              <a:rPr lang="es-ES" sz="2800" dirty="0"/>
              <a:t>In </a:t>
            </a:r>
            <a:r>
              <a:rPr lang="es-ES" sz="2800" dirty="0" err="1"/>
              <a:t>which</a:t>
            </a:r>
            <a:r>
              <a:rPr lang="es-ES" sz="2800" dirty="0"/>
              <a:t> </a:t>
            </a:r>
            <a:r>
              <a:rPr lang="es-ES" sz="2800" dirty="0" err="1"/>
              <a:t>ways</a:t>
            </a:r>
            <a:r>
              <a:rPr lang="es-ES" sz="2800" dirty="0"/>
              <a:t> </a:t>
            </a:r>
            <a:r>
              <a:rPr lang="es-ES" sz="2800" dirty="0" err="1"/>
              <a:t>did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contribute</a:t>
            </a:r>
            <a:r>
              <a:rPr lang="es-ES" sz="2800" dirty="0"/>
              <a:t> </a:t>
            </a:r>
            <a:r>
              <a:rPr lang="es-ES" sz="2800" dirty="0" err="1"/>
              <a:t>to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Space</a:t>
            </a:r>
            <a:r>
              <a:rPr lang="es-ES" sz="2800" dirty="0"/>
              <a:t> Adventure?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0160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74637" y="510001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>
                <a:solidFill>
                  <a:schemeClr val="accent2">
                    <a:lumMod val="50000"/>
                  </a:schemeClr>
                </a:solidFill>
              </a:rPr>
              <a:t>The</a:t>
            </a:r>
            <a:r>
              <a:rPr lang="es-E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2">
                    <a:lumMod val="50000"/>
                  </a:schemeClr>
                </a:solidFill>
              </a:rPr>
              <a:t>Precursors</a:t>
            </a:r>
            <a:r>
              <a:rPr lang="es-E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2">
                    <a:lumMod val="50000"/>
                  </a:schemeClr>
                </a:solidFill>
              </a:rPr>
              <a:t>of</a:t>
            </a:r>
            <a:r>
              <a:rPr lang="es-ES" sz="2800" b="1" dirty="0">
                <a:solidFill>
                  <a:schemeClr val="accent2">
                    <a:lumMod val="50000"/>
                  </a:schemeClr>
                </a:solidFill>
              </a:rPr>
              <a:t>  Modern </a:t>
            </a:r>
            <a:r>
              <a:rPr lang="es-ES" sz="2800" b="1" dirty="0" err="1">
                <a:solidFill>
                  <a:schemeClr val="accent2">
                    <a:lumMod val="50000"/>
                  </a:schemeClr>
                </a:solidFill>
              </a:rPr>
              <a:t>Rockets</a:t>
            </a:r>
            <a:endParaRPr lang="es-E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9458" name="Picture 2" descr="http://fly.historicwings.com/wp-content/uploads/2013/03/HighFlight-Goddard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859" y="1412776"/>
            <a:ext cx="290825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Resultado de imagen de tsiolkovs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6" descr="Resultado de imagen de tsiolkovsky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9464" name="Picture 8" descr="http://www.thelivingmoon.com/45jack_files/04images/Tsiolkovsky/Tsiolkovsky_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7"/>
            <a:ext cx="288199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827586" y="5445224"/>
            <a:ext cx="34314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400" dirty="0"/>
          </a:p>
          <a:p>
            <a:endParaRPr lang="es-ES" sz="1400" dirty="0"/>
          </a:p>
          <a:p>
            <a:endParaRPr lang="es-ES" sz="1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1547664" y="5445223"/>
            <a:ext cx="63367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400" dirty="0"/>
          </a:p>
          <a:p>
            <a:endParaRPr lang="es-ES" sz="1400" dirty="0"/>
          </a:p>
          <a:p>
            <a:r>
              <a:rPr lang="es-ES" sz="2400" dirty="0" err="1"/>
              <a:t>What</a:t>
            </a:r>
            <a:r>
              <a:rPr lang="es-ES" sz="2400" dirty="0"/>
              <a:t> </a:t>
            </a:r>
            <a:r>
              <a:rPr lang="es-ES" sz="2400" dirty="0" err="1"/>
              <a:t>did</a:t>
            </a:r>
            <a:r>
              <a:rPr lang="es-ES" sz="2400" dirty="0"/>
              <a:t> </a:t>
            </a:r>
            <a:r>
              <a:rPr lang="es-ES" sz="2400" dirty="0" err="1"/>
              <a:t>they</a:t>
            </a:r>
            <a:r>
              <a:rPr lang="es-ES" sz="2400" dirty="0"/>
              <a:t> do </a:t>
            </a:r>
            <a:r>
              <a:rPr lang="es-ES" sz="2400" dirty="0" err="1"/>
              <a:t>to</a:t>
            </a:r>
            <a:r>
              <a:rPr lang="es-ES" sz="2400" dirty="0"/>
              <a:t> be </a:t>
            </a:r>
            <a:r>
              <a:rPr lang="es-ES" sz="2400" dirty="0" err="1"/>
              <a:t>considered</a:t>
            </a:r>
            <a:r>
              <a:rPr lang="es-ES" sz="2400" dirty="0"/>
              <a:t> </a:t>
            </a:r>
            <a:r>
              <a:rPr lang="es-ES" sz="2400" dirty="0" err="1"/>
              <a:t>pioneers</a:t>
            </a:r>
            <a:r>
              <a:rPr lang="es-ES" sz="1400" dirty="0"/>
              <a:t>?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176144" y="5122060"/>
            <a:ext cx="3071388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1400" b="1" dirty="0" err="1"/>
              <a:t>Konstantín</a:t>
            </a:r>
            <a:r>
              <a:rPr lang="es-ES" sz="1400" b="1" dirty="0"/>
              <a:t> </a:t>
            </a:r>
            <a:r>
              <a:rPr lang="es-ES" sz="1400" b="1" dirty="0" err="1"/>
              <a:t>Tsiolkovski</a:t>
            </a:r>
            <a:r>
              <a:rPr lang="es-ES" sz="1400" b="1" dirty="0"/>
              <a:t> </a:t>
            </a:r>
            <a:r>
              <a:rPr lang="es-ES" sz="1400" dirty="0"/>
              <a:t>(1857-1935). </a:t>
            </a:r>
            <a:endParaRPr lang="es-ES" sz="1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5251044" y="5122060"/>
            <a:ext cx="3051886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1400" b="1" dirty="0"/>
              <a:t>Robert  Goddard </a:t>
            </a:r>
            <a:r>
              <a:rPr lang="es-ES" sz="1400" dirty="0"/>
              <a:t>(1882-1945).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97901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47E001C-C458-4A8E-89AC-C6BF291D8E31}"/>
              </a:ext>
            </a:extLst>
          </p:cNvPr>
          <p:cNvSpPr txBox="1"/>
          <p:nvPr/>
        </p:nvSpPr>
        <p:spPr>
          <a:xfrm>
            <a:off x="971600" y="836712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err="1"/>
              <a:t>What</a:t>
            </a:r>
            <a:r>
              <a:rPr lang="es-ES" sz="2800" dirty="0"/>
              <a:t> </a:t>
            </a:r>
            <a:r>
              <a:rPr lang="es-ES" sz="2800" dirty="0" err="1"/>
              <a:t>about</a:t>
            </a:r>
            <a:r>
              <a:rPr lang="es-ES" sz="2800" dirty="0"/>
              <a:t>  </a:t>
            </a:r>
            <a:r>
              <a:rPr lang="es-ES" sz="2800" dirty="0" err="1"/>
              <a:t>their</a:t>
            </a:r>
            <a:r>
              <a:rPr lang="es-ES" sz="2800" dirty="0"/>
              <a:t> </a:t>
            </a:r>
            <a:r>
              <a:rPr lang="es-ES" sz="2800" dirty="0" err="1"/>
              <a:t>contributions</a:t>
            </a:r>
            <a:r>
              <a:rPr lang="es-ES" sz="2800" dirty="0"/>
              <a:t> </a:t>
            </a:r>
            <a:r>
              <a:rPr lang="es-ES" sz="2800" dirty="0" err="1"/>
              <a:t>to</a:t>
            </a:r>
            <a:r>
              <a:rPr lang="es-ES" sz="2800" dirty="0"/>
              <a:t> </a:t>
            </a:r>
            <a:r>
              <a:rPr lang="es-ES" sz="2800" dirty="0" err="1"/>
              <a:t>Space</a:t>
            </a:r>
            <a:r>
              <a:rPr lang="es-ES" sz="2800" dirty="0"/>
              <a:t> </a:t>
            </a:r>
            <a:r>
              <a:rPr lang="es-ES" sz="2800" dirty="0" err="1"/>
              <a:t>Mobility</a:t>
            </a:r>
            <a:r>
              <a:rPr lang="es-ES" sz="2800" dirty="0"/>
              <a:t>? </a:t>
            </a:r>
            <a:endParaRPr lang="es-ES" dirty="0"/>
          </a:p>
        </p:txBody>
      </p:sp>
      <p:pic>
        <p:nvPicPr>
          <p:cNvPr id="16386" name="Picture 2" descr="Resultado de imagen de von Braun">
            <a:extLst>
              <a:ext uri="{FF2B5EF4-FFF2-40B4-BE49-F238E27FC236}">
                <a16:creationId xmlns:a16="http://schemas.microsoft.com/office/drawing/2014/main" id="{125CA597-0B8E-4647-A8BD-F3F6079BB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50" y="234888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esultado de imagen de julius oberth">
            <a:extLst>
              <a:ext uri="{FF2B5EF4-FFF2-40B4-BE49-F238E27FC236}">
                <a16:creationId xmlns:a16="http://schemas.microsoft.com/office/drawing/2014/main" id="{C1DF6B89-C3BD-4883-80BD-1180F1277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2" y="2348882"/>
            <a:ext cx="1783085" cy="178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813ED06-1715-497C-A418-6A75C5EC603B}"/>
              </a:ext>
            </a:extLst>
          </p:cNvPr>
          <p:cNvSpPr txBox="1"/>
          <p:nvPr/>
        </p:nvSpPr>
        <p:spPr>
          <a:xfrm>
            <a:off x="1187626" y="4396464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Wernher </a:t>
            </a:r>
            <a:r>
              <a:rPr lang="es-ES" sz="2400" dirty="0" err="1"/>
              <a:t>von</a:t>
            </a:r>
            <a:r>
              <a:rPr lang="es-ES" sz="2400" dirty="0"/>
              <a:t> Braun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64C1E51-E547-4E9F-A275-CBB9733201B0}"/>
              </a:ext>
            </a:extLst>
          </p:cNvPr>
          <p:cNvSpPr txBox="1"/>
          <p:nvPr/>
        </p:nvSpPr>
        <p:spPr>
          <a:xfrm>
            <a:off x="4909941" y="4396464"/>
            <a:ext cx="2547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Hermann Julius </a:t>
            </a:r>
            <a:r>
              <a:rPr lang="es-ES" sz="2400" dirty="0" err="1"/>
              <a:t>Oberth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4739199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3460</TotalTime>
  <Words>1025</Words>
  <Application>Microsoft Office PowerPoint</Application>
  <PresentationFormat>Presentación en pantalla (4:3)</PresentationFormat>
  <Paragraphs>179</Paragraphs>
  <Slides>64</Slides>
  <Notes>21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71" baseType="lpstr">
      <vt:lpstr>Arial</vt:lpstr>
      <vt:lpstr>Calibri</vt:lpstr>
      <vt:lpstr>Century Gothic</vt:lpstr>
      <vt:lpstr>Segoe UI Web (West European)</vt:lpstr>
      <vt:lpstr>Times New Roman</vt:lpstr>
      <vt:lpstr>Tema de Office</vt:lpstr>
      <vt:lpstr>Imagen de mapa de bits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VESTITS ESPACIALS SMART MOBILITY </vt:lpstr>
      <vt:lpstr>Equip i procés de treball</vt:lpstr>
      <vt:lpstr>Moodboard (mur d’inspiració)</vt:lpstr>
      <vt:lpstr>Dissenys de figurí i detalls motxilla</vt:lpstr>
      <vt:lpstr>Fitxes tècniques</vt:lpstr>
      <vt:lpstr>Fitxes tècniques</vt:lpstr>
      <vt:lpstr>Patronatge</vt:lpstr>
      <vt:lpstr>Tall de patrons i preparació de material</vt:lpstr>
      <vt:lpstr>Marcada i tall</vt:lpstr>
      <vt:lpstr>Confecció</vt:lpstr>
      <vt:lpstr>Brodats</vt:lpstr>
      <vt:lpstr>Proves i rectificacions</vt:lpstr>
      <vt:lpstr>Resultat final</vt:lpstr>
      <vt:lpstr>Presentación de PowerPoint</vt:lpstr>
      <vt:lpstr>DISSENY I CONFECCIÓ DELS EMUs: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anicet cosialls</cp:lastModifiedBy>
  <cp:revision>115</cp:revision>
  <dcterms:created xsi:type="dcterms:W3CDTF">2015-09-23T21:12:03Z</dcterms:created>
  <dcterms:modified xsi:type="dcterms:W3CDTF">2021-06-16T14:26:06Z</dcterms:modified>
</cp:coreProperties>
</file>