
<file path=[Content_Types].xml><?xml version="1.0" encoding="utf-8"?>
<Types xmlns="http://schemas.openxmlformats.org/package/2006/content-types">
  <Default Extension="png" ContentType="image/png"/>
  <Default Extension="emf" ContentType="image/x-emf"/>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3"/>
  </p:notesMasterIdLst>
  <p:sldIdLst>
    <p:sldId id="377" r:id="rId5"/>
    <p:sldId id="257" r:id="rId6"/>
    <p:sldId id="279" r:id="rId7"/>
    <p:sldId id="258" r:id="rId8"/>
    <p:sldId id="378" r:id="rId9"/>
    <p:sldId id="284" r:id="rId10"/>
    <p:sldId id="306" r:id="rId11"/>
    <p:sldId id="371" r:id="rId12"/>
    <p:sldId id="285" r:id="rId13"/>
    <p:sldId id="286" r:id="rId14"/>
    <p:sldId id="374" r:id="rId15"/>
    <p:sldId id="370" r:id="rId16"/>
    <p:sldId id="375" r:id="rId17"/>
    <p:sldId id="316" r:id="rId18"/>
    <p:sldId id="300" r:id="rId19"/>
    <p:sldId id="380" r:id="rId20"/>
    <p:sldId id="305" r:id="rId21"/>
    <p:sldId id="309" r:id="rId22"/>
    <p:sldId id="382" r:id="rId23"/>
    <p:sldId id="289" r:id="rId24"/>
    <p:sldId id="379" r:id="rId25"/>
    <p:sldId id="290" r:id="rId26"/>
    <p:sldId id="303" r:id="rId27"/>
    <p:sldId id="383" r:id="rId28"/>
    <p:sldId id="291" r:id="rId29"/>
    <p:sldId id="293" r:id="rId30"/>
    <p:sldId id="292" r:id="rId31"/>
    <p:sldId id="372" r:id="rId3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YBROW Riikka Rosalinda" initials="WRR" lastIdx="4" clrIdx="0">
    <p:extLst/>
  </p:cmAuthor>
  <p:cmAuthor id="2" name="COSAC Mariana" initials="CM" lastIdx="1" clrIdx="1">
    <p:extLst/>
  </p:cmAuthor>
  <p:cmAuthor id="3" name="WASUNG Henry" initials="WH"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7"/>
    <a:srgbClr val="000000"/>
    <a:srgbClr val="D12929"/>
    <a:srgbClr val="FAC6FA"/>
    <a:srgbClr val="F4CCE0"/>
    <a:srgbClr val="FDC3E1"/>
    <a:srgbClr val="EEB500"/>
    <a:srgbClr val="951C0F"/>
    <a:srgbClr val="441C94"/>
    <a:srgbClr val="5423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0224" autoAdjust="0"/>
  </p:normalViewPr>
  <p:slideViewPr>
    <p:cSldViewPr snapToGrid="0" snapToObjects="1">
      <p:cViewPr>
        <p:scale>
          <a:sx n="84" d="100"/>
          <a:sy n="84" d="100"/>
        </p:scale>
        <p:origin x="-864"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66435"/>
          </a:xfrm>
          <a:prstGeom prst="rect">
            <a:avLst/>
          </a:prstGeom>
        </p:spPr>
        <p:txBody>
          <a:bodyPr vert="horz" lIns="91440" tIns="45720" rIns="91440" bIns="45720" rtlCol="0"/>
          <a:lstStyle>
            <a:lvl1pPr algn="r">
              <a:defRPr sz="1200"/>
            </a:lvl1pPr>
          </a:lstStyle>
          <a:p>
            <a:fld id="{42F25026-F5FF-448E-8E5E-F3F41DAB8510}" type="datetimeFigureOut">
              <a:rPr lang="en-GB" smtClean="0"/>
              <a:t>11/11/2019</a:t>
            </a:fld>
            <a:endParaRPr lang="en-GB"/>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297180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1440" tIns="45720" rIns="91440" bIns="45720" rtlCol="0" anchor="b"/>
          <a:lstStyle>
            <a:lvl1pPr algn="r">
              <a:defRPr sz="1200"/>
            </a:lvl1pPr>
          </a:lstStyle>
          <a:p>
            <a:fld id="{D68C0DC3-4B8E-4A12-ADC9-BF5D883759B0}" type="slidenum">
              <a:rPr lang="en-GB" smtClean="0"/>
              <a:t>‹Nr.›</a:t>
            </a:fld>
            <a:endParaRPr lang="en-GB"/>
          </a:p>
        </p:txBody>
      </p:sp>
    </p:spTree>
    <p:extLst>
      <p:ext uri="{BB962C8B-B14F-4D97-AF65-F5344CB8AC3E}">
        <p14:creationId xmlns:p14="http://schemas.microsoft.com/office/powerpoint/2010/main" val="341316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uroparl.europa.eu/meps/en/crosstabl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europarl.europa.eu/news/en/press-room/20170110BKG57612/mid-term-election-of-new-ep-president-14-vice-presidents-and-five-quaestors/7/oldest-and-youngest-meps-by-member-stat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6wD4DdK7-r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europarl.europa.eu/RegData/etudes/ATAG/2018/623533/EPRS_ATA(2018)623533_E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6wD4DdK7-r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europarl.europa.eu/RegData/etudes/ATAG/2018/623533/EPRS_ATA(2018)623533_E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uroparl.europa.eu/external/html/socialmediaataglance/default_en.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Das Europäische Parlament - das demokratische Herz Europas: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-Repräsentiert die Menschen in Europa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-Junge (moderne) und offene Institution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-Steht für demokratische Macht und Einfluss.</a:t>
            </a:r>
            <a:endParaRPr lang="en-GB" b="0" dirty="0"/>
          </a:p>
        </p:txBody>
      </p:sp>
      <p:sp>
        <p:nvSpPr>
          <p:cNvPr id="4" name="Slide Number Placeholder 3"/>
          <p:cNvSpPr>
            <a:spLocks noGrp="1"/>
          </p:cNvSpPr>
          <p:nvPr>
            <p:ph type="sldNum" sz="quarter" idx="10"/>
          </p:nvPr>
        </p:nvSpPr>
        <p:spPr/>
        <p:txBody>
          <a:bodyPr/>
          <a:lstStyle/>
          <a:p>
            <a:fld id="{D68C0DC3-4B8E-4A12-ADC9-BF5D883759B0}" type="slidenum">
              <a:rPr lang="en-GB" smtClean="0"/>
              <a:t>1</a:t>
            </a:fld>
            <a:endParaRPr lang="en-GB"/>
          </a:p>
        </p:txBody>
      </p:sp>
    </p:spTree>
    <p:extLst>
      <p:ext uri="{BB962C8B-B14F-4D97-AF65-F5344CB8AC3E}">
        <p14:creationId xmlns:p14="http://schemas.microsoft.com/office/powerpoint/2010/main" val="244125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E96B40F8-D3C3-4F88-A41B-2052760D8947}"/>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xmlns="" id="{44CF4113-9740-40BD-AB7A-918FD6FE68CA}"/>
              </a:ext>
            </a:extLst>
          </p:cNvPr>
          <p:cNvSpPr txBox="1">
            <a:spLocks noGrp="1"/>
          </p:cNvSpPr>
          <p:nvPr>
            <p:ph type="body" sz="quarter" idx="1"/>
          </p:nvPr>
        </p:nvSpPr>
        <p:spPr/>
        <p:txBody>
          <a:bodyPr/>
          <a:lstStyle/>
          <a:p>
            <a:pPr lvl="0"/>
            <a:r>
              <a:rPr lang="de-DE"/>
              <a:t>Europwahl 2019 für die Zukunft Europas in der Welt</a:t>
            </a:r>
          </a:p>
        </p:txBody>
      </p:sp>
      <p:sp>
        <p:nvSpPr>
          <p:cNvPr id="4" name="Foliennummernplatzhalter 3">
            <a:extLst>
              <a:ext uri="{FF2B5EF4-FFF2-40B4-BE49-F238E27FC236}">
                <a16:creationId xmlns:a16="http://schemas.microsoft.com/office/drawing/2014/main" xmlns="" id="{E3EBF1F2-55C8-4922-A934-EB931384C1B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2EBA45-71FA-4A49-8350-A69DC25DA23F}" type="slidenum">
              <a:t>11</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Political groups</a:t>
            </a:r>
          </a:p>
          <a:p>
            <a:pPr marL="172239" indent="-172239">
              <a:buFont typeface="Arial" panose="020B0604020202020204" pitchFamily="34" charset="0"/>
              <a:buChar char="•"/>
            </a:pPr>
            <a:r>
              <a:rPr lang="en-GB" b="0" dirty="0"/>
              <a:t>The Members of the European Parliament sit in political groups – they are not organised by nationality, but by political affiliation. There are currently </a:t>
            </a:r>
            <a:r>
              <a:rPr lang="lt-LT" b="0" dirty="0"/>
              <a:t>7</a:t>
            </a:r>
            <a:r>
              <a:rPr lang="en-GB" b="0" dirty="0"/>
              <a:t> political groups in the European Parliament</a:t>
            </a:r>
            <a:r>
              <a:rPr lang="en-GB" b="0" baseline="0" dirty="0"/>
              <a:t> – and over 200 political parties are represented.</a:t>
            </a:r>
            <a:endParaRPr lang="en-GB" b="0" dirty="0"/>
          </a:p>
          <a:p>
            <a:pPr marL="172239" indent="-172239">
              <a:buFont typeface="Arial" panose="020B0604020202020204" pitchFamily="34" charset="0"/>
              <a:buChar char="•"/>
            </a:pPr>
            <a:r>
              <a:rPr lang="en-GB" b="0" dirty="0"/>
              <a:t>25 Members are needed to form a political group, and at least one-quarter of the Member States must be represented within the group. Members may not belong to more than one political group.</a:t>
            </a:r>
          </a:p>
          <a:p>
            <a:pPr marL="172239" indent="-172239">
              <a:buFont typeface="Arial" panose="020B0604020202020204" pitchFamily="34" charset="0"/>
              <a:buChar char="•"/>
            </a:pPr>
            <a:r>
              <a:rPr lang="en-GB" b="0" dirty="0"/>
              <a:t>Some Members do not belong to any political group and are known as non-attached Members. </a:t>
            </a:r>
          </a:p>
          <a:p>
            <a:pPr marL="172239" indent="-172239">
              <a:buFont typeface="Arial" panose="020B0604020202020204" pitchFamily="34" charset="0"/>
              <a:buChar char="•"/>
            </a:pPr>
            <a:r>
              <a:rPr lang="en-GB" b="0" dirty="0"/>
              <a:t>Main difference to national parliaments: no official governing or opposition parties, hence a different and more dynamic way of creating ad-hoc, spontaneous majorities for any given issue.</a:t>
            </a:r>
          </a:p>
          <a:p>
            <a:endParaRPr lang="en-GB" b="0" dirty="0"/>
          </a:p>
          <a:p>
            <a:r>
              <a:rPr lang="en-GB" b="1" dirty="0"/>
              <a:t>Links</a:t>
            </a:r>
          </a:p>
          <a:p>
            <a:endParaRPr lang="en-GB" b="1" dirty="0"/>
          </a:p>
          <a:p>
            <a:r>
              <a:rPr lang="en-GB" b="0" dirty="0"/>
              <a:t>MEPs by Member State and political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http://www.europarl.europa.eu/meps/en/crosstable.html</a:t>
            </a:r>
            <a:endParaRPr lang="en-GB" sz="1200" kern="1200" dirty="0">
              <a:solidFill>
                <a:schemeClr val="tx1"/>
              </a:solidFill>
              <a:effectLst/>
              <a:latin typeface="+mn-lt"/>
              <a:ea typeface="+mn-ea"/>
              <a:cs typeface="+mn-cs"/>
            </a:endParaRPr>
          </a:p>
          <a:p>
            <a:endParaRPr lang="en-GB" b="0" dirty="0"/>
          </a:p>
          <a:p>
            <a:r>
              <a:rPr lang="en-GB" b="0" dirty="0"/>
              <a:t>Oldest and youngest MEP by member state:</a:t>
            </a:r>
            <a:endParaRPr lang="lt-L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http://www.europarl.europa.eu/news/en/press-room/20170110BKG57612/mid-term-election-of-new-ep-president-14-vice-presidents-and-five-quaestors/7/oldest-and-youngest-meps-by-member-state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12</a:t>
            </a:fld>
            <a:endParaRPr lang="en-GB"/>
          </a:p>
        </p:txBody>
      </p:sp>
    </p:spTree>
    <p:extLst>
      <p:ext uri="{BB962C8B-B14F-4D97-AF65-F5344CB8AC3E}">
        <p14:creationId xmlns:p14="http://schemas.microsoft.com/office/powerpoint/2010/main" val="7233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9D41A626-BC1A-44E3-BBC4-D1B8DC788E3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719EE4C7-0424-4CFE-B4EF-E49E6C5EDA94}"/>
              </a:ext>
            </a:extLst>
          </p:cNvPr>
          <p:cNvSpPr txBox="1">
            <a:spLocks noGrp="1"/>
          </p:cNvSpPr>
          <p:nvPr>
            <p:ph type="body" sz="quarter" idx="1"/>
          </p:nvPr>
        </p:nvSpPr>
        <p:spPr/>
        <p:txBody>
          <a:bodyPr/>
          <a:lstStyle/>
          <a:p>
            <a:pPr lvl="0"/>
            <a:r>
              <a:rPr lang="de-DE"/>
              <a:t>Vorstellen der Abgeordneten</a:t>
            </a:r>
          </a:p>
        </p:txBody>
      </p:sp>
      <p:sp>
        <p:nvSpPr>
          <p:cNvPr id="4" name="Foliennummernplatzhalter 3">
            <a:extLst>
              <a:ext uri="{FF2B5EF4-FFF2-40B4-BE49-F238E27FC236}">
                <a16:creationId xmlns:a16="http://schemas.microsoft.com/office/drawing/2014/main" xmlns="" id="{5605188E-6E44-4C3C-AB60-F80A142D15B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3FB027-F930-46E5-9C98-A21031046A46}" type="slidenum">
              <a:t>13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751 </a:t>
            </a:r>
            <a:r>
              <a:rPr lang="de-DE" b="1" dirty="0"/>
              <a:t>Mitglieder</a:t>
            </a:r>
          </a:p>
          <a:p>
            <a:r>
              <a:rPr lang="de-DE" b="0" dirty="0"/>
              <a:t>Das Europäische Parlament besteht aus 751 Mitgliedern, die in den 28 Mitgliedstaaten der Europäischen Union gewählt wurden. Seit 1979 werden die Abgeordneten des Europäischen Parlaments in allgemeiner, direkter Wahl für einen Zeitraum von fünf Jahren gewählt. Die Sitzverteilung erfolgt nach der Bevölkerungszahl der einzelnen Mitgliedstaaten. Vertragsbeschränkungen: maximal 751 Mitglieder, maximal 96/Land, mindestens 6/Land. Sechs ist das Minimum, um sicherzustellen, dass das gesamte Spektrum der politischen Meinung in kleineren Ländern vertreten ist.</a:t>
            </a:r>
          </a:p>
          <a:p>
            <a:r>
              <a:rPr lang="de-DE" b="0" dirty="0"/>
              <a:t>Nach der angewandten </a:t>
            </a:r>
            <a:r>
              <a:rPr lang="de-DE" b="0" dirty="0" err="1"/>
              <a:t>d'Hondt</a:t>
            </a:r>
            <a:r>
              <a:rPr lang="de-DE" b="0" dirty="0"/>
              <a:t> Methode sind weniger bevölkerungsreiche Staaten überrepräsentiert. Dafür gibt es mehrere Gründe: Die EU-Mitgliedstaaten teilen oder bündeln die Souveränität - wenn proportional mehr Abgeordnete an kleinere Länder verteilt werden, wird sichergestellt, dass ihre Stimme gehört </a:t>
            </a:r>
            <a:r>
              <a:rPr lang="de-DE" b="0" dirty="0" err="1"/>
              <a:t>wirdein</a:t>
            </a:r>
            <a:r>
              <a:rPr lang="de-DE" b="0" dirty="0"/>
              <a:t> strikt proportionales (zu den Verhältnissen der kleineren Länder) System würde in praktischen Problemen enden, wenn es darum geht, der großen Zahl von Abgeordneten gerecht zu werden.37%, etwas mehr als ein Drittel der Abgeordneten, sind Frauen. Die Mitglieder des Europäischen Parlaments sind nach politischer Zugehörigkeit und nicht nach Nationalität gegliedert. Nachdem das Vereinigte Königreich die EU verlassen hat, wird die Zahl der Sitze auf 705 reduziert. 27 der 73 Sitze des Vereinigten Königreichs werden auf andere Länder umverteilt, während die restlichen 46 Sitze für zukünftige Erweiterungen beibehalten werden.</a:t>
            </a:r>
          </a:p>
          <a:p>
            <a:r>
              <a:rPr lang="de-DE" b="0" dirty="0"/>
              <a:t>In der jetzigen Legislaturperiode war der jüngste Abgeordnete bei der Wahl 26 Jahre alt, der älteste 92 Jahre alt.</a:t>
            </a:r>
          </a:p>
          <a:p>
            <a:r>
              <a:rPr lang="de-DE" b="0" dirty="0"/>
              <a:t>Die Mitglieder des Europäischen Parlaments kommen aus allen Bereichen des Lebens und aus allen sozioökonomischen Schichten.</a:t>
            </a:r>
          </a:p>
          <a:p>
            <a:r>
              <a:rPr lang="en-GB" sz="1200" b="1" kern="1200" dirty="0">
                <a:solidFill>
                  <a:schemeClr val="tx1"/>
                </a:solidFill>
                <a:effectLst/>
                <a:latin typeface="+mn-lt"/>
                <a:ea typeface="+mn-ea"/>
                <a:cs typeface="+mn-cs"/>
              </a:rPr>
              <a:t>Links</a:t>
            </a:r>
          </a:p>
          <a:p>
            <a:r>
              <a:rPr lang="en-GB" sz="1200" kern="1200" dirty="0">
                <a:solidFill>
                  <a:schemeClr val="tx1"/>
                </a:solidFill>
                <a:effectLst/>
                <a:latin typeface="+mn-lt"/>
                <a:ea typeface="+mn-ea"/>
                <a:cs typeface="+mn-cs"/>
              </a:rPr>
              <a:t> </a:t>
            </a:r>
          </a:p>
          <a:p>
            <a:r>
              <a:rPr lang="fr-FR" sz="1200" kern="1200" dirty="0" err="1">
                <a:solidFill>
                  <a:schemeClr val="tx1"/>
                </a:solidFill>
                <a:effectLst/>
                <a:latin typeface="+mn-lt"/>
                <a:ea typeface="+mn-ea"/>
                <a:cs typeface="+mn-cs"/>
              </a:rPr>
              <a:t>MEPs</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http://www.europarl.europa.eu/meps/en/home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an MEP - video suited for a younger audience</a:t>
            </a:r>
          </a:p>
          <a:p>
            <a:r>
              <a:rPr lang="en-GB" sz="1200" u="sng" kern="1200" dirty="0">
                <a:solidFill>
                  <a:schemeClr val="tx1"/>
                </a:solidFill>
                <a:effectLst/>
                <a:latin typeface="+mn-lt"/>
                <a:ea typeface="+mn-ea"/>
                <a:cs typeface="+mn-cs"/>
                <a:hlinkClick r:id="rId3"/>
              </a:rPr>
              <a:t>https://www.youtube.com/watch?v=6wD4DdK7-rk</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EU elections: how many MEPs will each country get in 2019?</a:t>
            </a:r>
          </a:p>
          <a:p>
            <a:r>
              <a:rPr lang="en-GB" sz="1200" kern="1200" dirty="0">
                <a:solidFill>
                  <a:schemeClr val="tx1"/>
                </a:solidFill>
                <a:effectLst/>
                <a:latin typeface="+mn-lt"/>
                <a:ea typeface="+mn-ea"/>
                <a:cs typeface="+mn-cs"/>
              </a:rPr>
              <a:t>http://www.europarl.europa.eu/news/en/headlines/eu-affairs/20180126STO94114/eu-elections-how-many-meps-will-each-country-get-in-2019</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EPRS At a Glance  - Composition of the European Parliament</a:t>
            </a:r>
          </a:p>
          <a:p>
            <a:r>
              <a:rPr lang="en-GB" sz="1200" u="sng" kern="1200" dirty="0">
                <a:solidFill>
                  <a:schemeClr val="tx1"/>
                </a:solidFill>
                <a:effectLst/>
                <a:latin typeface="+mn-lt"/>
                <a:ea typeface="+mn-ea"/>
                <a:cs typeface="+mn-cs"/>
                <a:hlinkClick r:id="rId4"/>
              </a:rPr>
              <a:t>http://www.europarl.europa.eu/RegData/etudes/ATAG/2018/623533/EPRS_ATA(2018)623533_EN.pdf</a:t>
            </a:r>
            <a:endParaRPr lang="en-GB" sz="1200" u="sng" kern="1200" dirty="0">
              <a:solidFill>
                <a:schemeClr val="tx1"/>
              </a:solidFill>
              <a:effectLst/>
              <a:latin typeface="+mn-lt"/>
              <a:ea typeface="+mn-ea"/>
              <a:cs typeface="+mn-cs"/>
            </a:endParaRPr>
          </a:p>
          <a:p>
            <a:endParaRPr lang="fr-FR" sz="1200" u="sng" kern="1200" dirty="0">
              <a:solidFill>
                <a:schemeClr val="tx1"/>
              </a:solidFill>
              <a:effectLst/>
              <a:latin typeface="+mn-lt"/>
              <a:ea typeface="+mn-ea"/>
              <a:cs typeface="+mn-cs"/>
            </a:endParaRPr>
          </a:p>
          <a:p>
            <a:r>
              <a:rPr lang="fr-FR" sz="1200" u="none" kern="1200" dirty="0" err="1">
                <a:solidFill>
                  <a:schemeClr val="tx1"/>
                </a:solidFill>
                <a:effectLst/>
                <a:latin typeface="+mn-lt"/>
                <a:ea typeface="+mn-ea"/>
                <a:cs typeface="+mn-cs"/>
              </a:rPr>
              <a:t>Understanding</a:t>
            </a:r>
            <a:r>
              <a:rPr lang="fr-FR" sz="1200" u="none" kern="1200" dirty="0">
                <a:solidFill>
                  <a:schemeClr val="tx1"/>
                </a:solidFill>
                <a:effectLst/>
                <a:latin typeface="+mn-lt"/>
                <a:ea typeface="+mn-ea"/>
                <a:cs typeface="+mn-cs"/>
              </a:rPr>
              <a:t> the d'</a:t>
            </a:r>
            <a:r>
              <a:rPr lang="fr-FR" sz="1200" u="none" kern="1200" dirty="0" err="1">
                <a:solidFill>
                  <a:schemeClr val="tx1"/>
                </a:solidFill>
                <a:effectLst/>
                <a:latin typeface="+mn-lt"/>
                <a:ea typeface="+mn-ea"/>
                <a:cs typeface="+mn-cs"/>
              </a:rPr>
              <a:t>Hondt</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method</a:t>
            </a:r>
            <a:r>
              <a:rPr lang="fr-FR" sz="1200" u="none"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http://www.europarl.europa.eu/RegData/etudes/BRIE/2016/580901/EPRS_BRI(2016)580901_EN.pdf </a:t>
            </a: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14</a:t>
            </a:fld>
            <a:endParaRPr lang="en-GB"/>
          </a:p>
        </p:txBody>
      </p:sp>
    </p:spTree>
    <p:extLst>
      <p:ext uri="{BB962C8B-B14F-4D97-AF65-F5344CB8AC3E}">
        <p14:creationId xmlns:p14="http://schemas.microsoft.com/office/powerpoint/2010/main" val="414638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8069BE6-1C66-4EE5-9819-70FE7F320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ADF4E39-3AD6-4B8D-9217-532BF229B967}"/>
              </a:ext>
            </a:extLst>
          </p:cNvPr>
          <p:cNvSpPr txBox="1">
            <a:spLocks noGrp="1"/>
          </p:cNvSpPr>
          <p:nvPr>
            <p:ph type="body" sz="quarter" idx="1"/>
          </p:nvPr>
        </p:nvSpPr>
        <p:spPr/>
        <p:txBody>
          <a:bodyPr/>
          <a:lstStyle/>
          <a:p>
            <a:pPr lvl="0"/>
            <a:r>
              <a:rPr lang="en-GB" b="1"/>
              <a:t>751 </a:t>
            </a:r>
            <a:r>
              <a:rPr lang="de-DE" b="1"/>
              <a:t>Mitglieder</a:t>
            </a:r>
          </a:p>
          <a:p>
            <a:pPr lvl="0"/>
            <a:r>
              <a:rPr lang="de-DE"/>
              <a:t>Das Europäische Parlament besteht aus 751 Mitgliedern, die in den 28 Mitgliedstaaten der Europäischen Union gewählt wurden. Seit 1979 werden die Abgeordneten des Europäischen Parlaments in allgemeiner, direkter Wahl für einen Zeitraum von fünf Jahren gewählt. Die Sitzverteilung erfolgt nach der Bevölkerungszahl der einzelnen Mitgliedstaaten. Vertragsbeschränkungen: maximal 751 Mitglieder, maximal 96/Land, mindestens 6/Land. Sechs ist das Minimum, um sicherzustellen, dass das gesamte Spektrum der politischen Meinung in kleineren Ländern vertreten ist.</a:t>
            </a:r>
          </a:p>
          <a:p>
            <a:pPr lvl="0"/>
            <a:r>
              <a:rPr lang="de-DE"/>
              <a:t>Nach der angewandten d'Hondt Methode sind weniger bevölkerungsreiche Staaten überrepräsentiert. Dafür gibt es mehrere Gründe: Die EU-Mitgliedstaaten teilen oder bündeln die Souveränität - wenn proportional mehr Abgeordnete an kleinere Länder verteilt werden, wird sichergestellt, dass ihre Stimme gehört wirdein strikt proportionales (zu den Verhältnissen der kleineren Länder) System würde in praktischen Problemen enden, wenn es darum geht, der großen Zahl von Abgeordneten gerecht zu werden.37%, etwas mehr als ein Drittel der Abgeordneten, sind Frauen. Die Mitglieder des Europäischen Parlaments sind nach politischer Zugehörigkeit und nicht nach Nationalität gegliedert. Nachdem das Vereinigte Königreich die EU verlassen hat, wird die Zahl der Sitze auf 705 reduziert. 27 der 73 Sitze des Vereinigten Königreichs werden auf andere Länder umverteilt, während die restlichen 46 Sitze für zukünftige Erweiterungen beibehalten werden.</a:t>
            </a:r>
          </a:p>
          <a:p>
            <a:pPr lvl="0"/>
            <a:r>
              <a:rPr lang="de-DE"/>
              <a:t>In der jetzigen Legislaturperiode war der jüngste Abgeordnete bei der Wahl 26 Jahre alt, der älteste 92 Jahre alt.</a:t>
            </a:r>
          </a:p>
          <a:p>
            <a:pPr lvl="0"/>
            <a:r>
              <a:rPr lang="de-DE"/>
              <a:t>Die Mitglieder des Europäischen Parlaments kommen aus allen Bereichen des Lebens und aus allen sozioökonomischen Schichten.</a:t>
            </a:r>
          </a:p>
          <a:p>
            <a:pPr lvl="0"/>
            <a:r>
              <a:rPr lang="en-GB" b="1"/>
              <a:t>Links</a:t>
            </a:r>
          </a:p>
          <a:p>
            <a:pPr lvl="0"/>
            <a:r>
              <a:rPr lang="en-GB"/>
              <a:t> </a:t>
            </a:r>
          </a:p>
          <a:p>
            <a:pPr lvl="0"/>
            <a:r>
              <a:rPr lang="fr-FR"/>
              <a:t>MEPs</a:t>
            </a:r>
          </a:p>
          <a:p>
            <a:pPr lvl="0"/>
            <a:r>
              <a:rPr lang="en-GB"/>
              <a:t>http://www.europarl.europa.eu/meps/en/home </a:t>
            </a:r>
          </a:p>
          <a:p>
            <a:pPr lvl="0"/>
            <a:endParaRPr lang="en-GB"/>
          </a:p>
          <a:p>
            <a:pPr lvl="0"/>
            <a:r>
              <a:rPr lang="en-GB"/>
              <a:t>What is an MEP - video suited for a younger audience</a:t>
            </a:r>
          </a:p>
          <a:p>
            <a:pPr lvl="0"/>
            <a:r>
              <a:rPr lang="en-GB" u="sng">
                <a:hlinkClick r:id="rId3"/>
              </a:rPr>
              <a:t>https://www.youtube.com/watch?v=6wD4DdK7-rk</a:t>
            </a:r>
            <a:endParaRPr lang="en-GB"/>
          </a:p>
          <a:p>
            <a:pPr lvl="0"/>
            <a:r>
              <a:rPr lang="en-GB"/>
              <a:t> </a:t>
            </a:r>
          </a:p>
          <a:p>
            <a:pPr lvl="0"/>
            <a:r>
              <a:rPr lang="en-GB"/>
              <a:t>EU elections: how many MEPs will each country get in 2019?</a:t>
            </a:r>
          </a:p>
          <a:p>
            <a:pPr lvl="0"/>
            <a:r>
              <a:rPr lang="en-GB"/>
              <a:t>http://www.europarl.europa.eu/news/en/headlines/eu-affairs/20180126STO94114/eu-elections-how-many-meps-will-each-country-get-in-2019</a:t>
            </a:r>
          </a:p>
          <a:p>
            <a:pPr lvl="0"/>
            <a:r>
              <a:rPr lang="en-GB"/>
              <a:t> </a:t>
            </a:r>
          </a:p>
          <a:p>
            <a:pPr lvl="0"/>
            <a:r>
              <a:rPr lang="en-GB"/>
              <a:t>EPRS At a Glance  - Composition of the European Parliament</a:t>
            </a:r>
          </a:p>
          <a:p>
            <a:pPr lvl="0"/>
            <a:r>
              <a:rPr lang="en-GB" u="sng">
                <a:hlinkClick r:id="rId4"/>
              </a:rPr>
              <a:t>http://www.europarl.europa.eu/RegData/etudes/ATAG/2018/623533/EPRS_ATA(2018)623533_EN.pdf</a:t>
            </a:r>
            <a:endParaRPr lang="en-GB" u="sng"/>
          </a:p>
          <a:p>
            <a:pPr lvl="0"/>
            <a:endParaRPr lang="fr-FR" u="sng"/>
          </a:p>
          <a:p>
            <a:pPr lvl="0"/>
            <a:r>
              <a:rPr lang="fr-FR"/>
              <a:t>Understanding the d'Hondt method </a:t>
            </a:r>
          </a:p>
          <a:p>
            <a:pPr lvl="0"/>
            <a:r>
              <a:rPr lang="en-GB"/>
              <a:t>http://www.europarl.europa.eu/RegData/etudes/BRIE/2016/580901/EPRS_BRI(2016)580901_EN.pdf </a:t>
            </a:r>
          </a:p>
          <a:p>
            <a:pPr lvl="0"/>
            <a:r>
              <a:rPr lang="en-GB"/>
              <a:t> </a:t>
            </a:r>
          </a:p>
          <a:p>
            <a:pPr lvl="0"/>
            <a:endParaRPr lang="en-GB"/>
          </a:p>
        </p:txBody>
      </p:sp>
      <p:sp>
        <p:nvSpPr>
          <p:cNvPr id="4" name="Slide Number Placeholder 3">
            <a:extLst>
              <a:ext uri="{FF2B5EF4-FFF2-40B4-BE49-F238E27FC236}">
                <a16:creationId xmlns:a16="http://schemas.microsoft.com/office/drawing/2014/main" xmlns="" id="{6BD34121-0F68-42EA-8BCF-4CA077BA6F1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B267FF-6FB8-4F5C-927B-D4137910C193}"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Klaus Buchner</a:t>
            </a:r>
            <a:r>
              <a:rPr lang="de-DE" baseline="0" dirty="0"/>
              <a:t> ÖDP</a:t>
            </a: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16</a:t>
            </a:fld>
            <a:endParaRPr lang="en-GB"/>
          </a:p>
        </p:txBody>
      </p:sp>
    </p:spTree>
    <p:extLst>
      <p:ext uri="{BB962C8B-B14F-4D97-AF65-F5344CB8AC3E}">
        <p14:creationId xmlns:p14="http://schemas.microsoft.com/office/powerpoint/2010/main" val="241278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Die Ausschüsse des Parlaments</a:t>
            </a:r>
          </a:p>
          <a:p>
            <a:r>
              <a:rPr lang="de-DE" b="0" dirty="0"/>
              <a:t>Ausschüsse sind die legislativen Motoren des Hauses.</a:t>
            </a:r>
          </a:p>
          <a:p>
            <a:r>
              <a:rPr lang="de-DE" b="0" dirty="0"/>
              <a:t>Die Mitglieder verteilen sich auf 20 ständige Fachausschüsse. Diese weisen Legislativvorschläge durch die Annahme von Berichten an, schlagen dem Plenum Änderungen vor und ernennen ein Verhandlungsteam, das Verhandlungen mit dem Rat über EU-Rechtsvorschriften führt. </a:t>
            </a:r>
          </a:p>
          <a:p>
            <a:r>
              <a:rPr lang="de-DE" b="0" dirty="0"/>
              <a:t>Ein Ausschuss besteht aus 25 bis 73 ordentlichen Mitgliedern und einer entsprechenden Anzahl von Stellvertretern. </a:t>
            </a:r>
          </a:p>
          <a:p>
            <a:r>
              <a:rPr lang="de-DE" b="0" dirty="0"/>
              <a:t>Jeder Ausschuss wählt aus seiner Mitte einen Vorsitzenden und bis zu vier stellvertretende Vorsitzende für ein zweieinhalbjähriges Mandat. Die politische Zusammensetzung der Ausschüsse spiegelt die der Vollversammlung wider. </a:t>
            </a:r>
          </a:p>
          <a:p>
            <a:r>
              <a:rPr lang="de-DE" b="0" dirty="0"/>
              <a:t>Das Parlament kann auch Unterausschüsse und spezielle nichtständige Ausschüsse einsetzen, die sich mit spezifischen Fragen befassen, und ist befugt, Untersuchungsausschüsse einzusetzen, um mutmaßliche Verstöße oder Missstände gegen das EU-Recht zu untersuchen. </a:t>
            </a:r>
          </a:p>
          <a:p>
            <a:r>
              <a:rPr lang="de-DE" b="0" dirty="0"/>
              <a:t>Die Parlamentsausschüsse treffen sich in der Regel in Brüssel, und ihre Arbeit wird von einem Sekretariat unterstützt. Ihre Debatten finden in der Öffentlichkeit und im </a:t>
            </a:r>
            <a:r>
              <a:rPr lang="de-DE" b="0" dirty="0" err="1"/>
              <a:t>Webstream</a:t>
            </a:r>
            <a:r>
              <a:rPr lang="de-DE" b="0" dirty="0"/>
              <a:t> statt.</a:t>
            </a:r>
          </a:p>
          <a:p>
            <a:endParaRPr lang="en-GB" b="0" dirty="0"/>
          </a:p>
          <a:p>
            <a:r>
              <a:rPr lang="en-GB" b="0" dirty="0"/>
              <a:t>Link: </a:t>
            </a:r>
          </a:p>
          <a:p>
            <a:r>
              <a:rPr lang="en-GB" b="0" dirty="0"/>
              <a:t>List of standing committees and sub-committees, special committees and committees of inquiry:</a:t>
            </a:r>
          </a:p>
          <a:p>
            <a:r>
              <a:rPr lang="en-GB" b="0" dirty="0"/>
              <a:t>http://www.europarl.europa.eu/committees/en/parliamentary-committees.html</a:t>
            </a:r>
          </a:p>
          <a:p>
            <a:endParaRPr lang="en-GB" b="1" dirty="0"/>
          </a:p>
        </p:txBody>
      </p:sp>
      <p:sp>
        <p:nvSpPr>
          <p:cNvPr id="4" name="Slide Number Placeholder 3"/>
          <p:cNvSpPr>
            <a:spLocks noGrp="1"/>
          </p:cNvSpPr>
          <p:nvPr>
            <p:ph type="sldNum" sz="quarter" idx="10"/>
          </p:nvPr>
        </p:nvSpPr>
        <p:spPr/>
        <p:txBody>
          <a:bodyPr/>
          <a:lstStyle/>
          <a:p>
            <a:fld id="{D68C0DC3-4B8E-4A12-ADC9-BF5D883759B0}" type="slidenum">
              <a:rPr lang="en-GB" smtClean="0"/>
              <a:t>17</a:t>
            </a:fld>
            <a:endParaRPr lang="en-GB"/>
          </a:p>
        </p:txBody>
      </p:sp>
    </p:spTree>
    <p:extLst>
      <p:ext uri="{BB962C8B-B14F-4D97-AF65-F5344CB8AC3E}">
        <p14:creationId xmlns:p14="http://schemas.microsoft.com/office/powerpoint/2010/main" val="272708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https://www.europarl.europa.eu/news/de/press-room/20190627IPR55412/parliament-s-committee-membership-determined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Rapporteure</a:t>
            </a:r>
            <a:r>
              <a:rPr lang="de-DE" baseline="0" dirty="0"/>
              <a:t> einfügen</a:t>
            </a:r>
            <a:endParaRPr lang="en-GB" dirty="0"/>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18</a:t>
            </a:fld>
            <a:endParaRPr lang="en-GB"/>
          </a:p>
        </p:txBody>
      </p:sp>
    </p:spTree>
    <p:extLst>
      <p:ext uri="{BB962C8B-B14F-4D97-AF65-F5344CB8AC3E}">
        <p14:creationId xmlns:p14="http://schemas.microsoft.com/office/powerpoint/2010/main" val="372621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Wie sind die verschiedenen</a:t>
            </a:r>
            <a:r>
              <a:rPr lang="de-DE" baseline="0" dirty="0" smtClean="0"/>
              <a:t> Nachbarn mit der Europäischen Union verbunden </a:t>
            </a:r>
          </a:p>
          <a:p>
            <a:r>
              <a:rPr lang="de-DE" baseline="0" dirty="0" smtClean="0"/>
              <a:t>Grund warum der </a:t>
            </a:r>
            <a:r>
              <a:rPr lang="de-DE" baseline="0" dirty="0" err="1" smtClean="0"/>
              <a:t>Brexit</a:t>
            </a:r>
            <a:r>
              <a:rPr lang="de-DE" baseline="0" dirty="0" smtClean="0"/>
              <a:t> so kompliziert ist</a:t>
            </a:r>
          </a:p>
          <a:p>
            <a:r>
              <a:rPr lang="de-DE" baseline="0" dirty="0" smtClean="0"/>
              <a:t>Welchen Status soll Großbritannien zukünftig haben</a:t>
            </a:r>
          </a:p>
          <a:p>
            <a:r>
              <a:rPr lang="de-DE" baseline="0" dirty="0" smtClean="0"/>
              <a:t>Problem hier mit dem Backstopp das Großbritannien so weiterhin in der Zollunion bleiben würde</a:t>
            </a:r>
          </a:p>
          <a:p>
            <a:r>
              <a:rPr lang="de-DE" baseline="0" dirty="0" err="1" smtClean="0"/>
              <a:t>Backstop</a:t>
            </a:r>
            <a:r>
              <a:rPr lang="de-DE" baseline="0" dirty="0" smtClean="0"/>
              <a:t> Güter aus der EU nach Nordirland keine Zölle sowie von UK nach Nordirland</a:t>
            </a:r>
          </a:p>
          <a:p>
            <a:r>
              <a:rPr lang="de-DE" baseline="0" dirty="0" err="1" smtClean="0"/>
              <a:t>Letzlich</a:t>
            </a:r>
            <a:r>
              <a:rPr lang="de-DE" baseline="0" dirty="0" smtClean="0"/>
              <a:t> müssen dann Europäisches Parlament und das House </a:t>
            </a:r>
            <a:r>
              <a:rPr lang="de-DE" baseline="0" dirty="0" err="1" smtClean="0"/>
              <a:t>of</a:t>
            </a:r>
            <a:r>
              <a:rPr lang="de-DE" baseline="0" dirty="0" smtClean="0"/>
              <a:t> </a:t>
            </a:r>
            <a:r>
              <a:rPr lang="de-DE" baseline="0" dirty="0" err="1" smtClean="0"/>
              <a:t>Commons</a:t>
            </a:r>
            <a:r>
              <a:rPr lang="de-DE" baseline="0" dirty="0" smtClean="0"/>
              <a:t> dem Vorschlag zustimmen</a:t>
            </a:r>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20</a:t>
            </a:fld>
            <a:endParaRPr lang="en-GB"/>
          </a:p>
        </p:txBody>
      </p:sp>
    </p:spTree>
    <p:extLst>
      <p:ext uri="{BB962C8B-B14F-4D97-AF65-F5344CB8AC3E}">
        <p14:creationId xmlns:p14="http://schemas.microsoft.com/office/powerpoint/2010/main" val="24893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Rolle des Europäische Binnenmarktes</a:t>
            </a:r>
            <a:r>
              <a:rPr lang="de-DE" baseline="0" dirty="0" smtClean="0"/>
              <a:t> wird hier deutlich </a:t>
            </a:r>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21</a:t>
            </a:fld>
            <a:endParaRPr lang="en-GB"/>
          </a:p>
        </p:txBody>
      </p:sp>
    </p:spTree>
    <p:extLst>
      <p:ext uri="{BB962C8B-B14F-4D97-AF65-F5344CB8AC3E}">
        <p14:creationId xmlns:p14="http://schemas.microsoft.com/office/powerpoint/2010/main" val="129131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Perspektiven aufzeigen </a:t>
            </a:r>
            <a:r>
              <a:rPr lang="de-DE" dirty="0" err="1" smtClean="0"/>
              <a:t>Europaische</a:t>
            </a:r>
            <a:r>
              <a:rPr lang="de-DE" baseline="0" dirty="0" smtClean="0"/>
              <a:t> Union was ist das eigentlich und welche Aufgabe hat das Europäische Parlament darin</a:t>
            </a:r>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a:t>
            </a:fld>
            <a:endParaRPr lang="en-GB"/>
          </a:p>
        </p:txBody>
      </p:sp>
    </p:spTree>
    <p:extLst>
      <p:ext uri="{BB962C8B-B14F-4D97-AF65-F5344CB8AC3E}">
        <p14:creationId xmlns:p14="http://schemas.microsoft.com/office/powerpoint/2010/main" val="312530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7B2B54C8-E866-4814-86D7-F01E932060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7193A3AA-2354-4A7B-9AEA-21AFA553E7F7}"/>
              </a:ext>
            </a:extLst>
          </p:cNvPr>
          <p:cNvSpPr txBox="1">
            <a:spLocks noGrp="1"/>
          </p:cNvSpPr>
          <p:nvPr>
            <p:ph type="body" sz="quarter" idx="1"/>
          </p:nvPr>
        </p:nvSpPr>
        <p:spPr/>
        <p:txBody>
          <a:bodyPr/>
          <a:lstStyle/>
          <a:p>
            <a:pPr lvl="0"/>
            <a:r>
              <a:rPr lang="de-DE" dirty="0"/>
              <a:t>Welt im Jahre 205 </a:t>
            </a:r>
            <a:r>
              <a:rPr lang="de-DE" dirty="0" smtClean="0"/>
              <a:t>Bevölkerung Europa wirkt auf einmal sehr klein</a:t>
            </a:r>
            <a:endParaRPr lang="de-DE" dirty="0"/>
          </a:p>
        </p:txBody>
      </p:sp>
      <p:sp>
        <p:nvSpPr>
          <p:cNvPr id="4" name="Foliennummernplatzhalter 3">
            <a:extLst>
              <a:ext uri="{FF2B5EF4-FFF2-40B4-BE49-F238E27FC236}">
                <a16:creationId xmlns:a16="http://schemas.microsoft.com/office/drawing/2014/main" xmlns="" id="{56D0C35B-7BE7-47BF-8F19-5C7DB822683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DB85FC-2FFA-4DE4-BA5E-B6B9F2CFBE4A}" type="slidenum">
              <a:t>22</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4D2FA44D-1C75-4041-8D05-2B849FC9E0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61CF3A7F-8643-430A-83B9-4E0DB3887ECE}"/>
              </a:ext>
            </a:extLst>
          </p:cNvPr>
          <p:cNvSpPr txBox="1">
            <a:spLocks noGrp="1"/>
          </p:cNvSpPr>
          <p:nvPr>
            <p:ph type="body" sz="quarter" idx="1"/>
          </p:nvPr>
        </p:nvSpPr>
        <p:spPr/>
        <p:txBody>
          <a:bodyPr/>
          <a:lstStyle/>
          <a:p>
            <a:pPr lvl="0"/>
            <a:r>
              <a:rPr lang="de-DE" dirty="0"/>
              <a:t>Geopolitische Rolle </a:t>
            </a:r>
            <a:r>
              <a:rPr lang="de-DE" dirty="0" smtClean="0"/>
              <a:t>Europas</a:t>
            </a:r>
          </a:p>
          <a:p>
            <a:pPr lvl="0"/>
            <a:r>
              <a:rPr lang="de-DE" dirty="0" smtClean="0"/>
              <a:t>Häufig kennt niemand diese Personen, obwohl sie einiges geleistet</a:t>
            </a:r>
            <a:r>
              <a:rPr lang="de-DE" baseline="0" dirty="0" smtClean="0"/>
              <a:t> haben</a:t>
            </a:r>
          </a:p>
          <a:p>
            <a:pPr lvl="0"/>
            <a:r>
              <a:rPr lang="de-DE" baseline="0" dirty="0" err="1" smtClean="0"/>
              <a:t>Brexit</a:t>
            </a:r>
            <a:r>
              <a:rPr lang="de-DE" baseline="0" dirty="0" smtClean="0"/>
              <a:t> hat vor allem eines deutlich gemacht, was die Europäische Union eigentlich ist</a:t>
            </a:r>
            <a:endParaRPr lang="de-DE" dirty="0"/>
          </a:p>
        </p:txBody>
      </p:sp>
      <p:sp>
        <p:nvSpPr>
          <p:cNvPr id="4" name="Foliennummernplatzhalter 3">
            <a:extLst>
              <a:ext uri="{FF2B5EF4-FFF2-40B4-BE49-F238E27FC236}">
                <a16:creationId xmlns:a16="http://schemas.microsoft.com/office/drawing/2014/main" xmlns="" id="{D5B594EC-C334-469F-B305-BC02BA717E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F25C71-8CE7-4169-8C62-C2CFEF5728E8}" type="slidenum">
              <a:t>23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68C0DC3-4B8E-4A12-ADC9-BF5D883759B0}" type="slidenum">
              <a:rPr lang="en-GB" smtClean="0"/>
              <a:t>25</a:t>
            </a:fld>
            <a:endParaRPr lang="en-GB"/>
          </a:p>
        </p:txBody>
      </p:sp>
    </p:spTree>
    <p:extLst>
      <p:ext uri="{BB962C8B-B14F-4D97-AF65-F5344CB8AC3E}">
        <p14:creationId xmlns:p14="http://schemas.microsoft.com/office/powerpoint/2010/main" val="259607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BEC097A8-8F38-47A7-8942-3166D1EF24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F579141A-8B3A-41D6-888B-50AA7FFA68DA}"/>
              </a:ext>
            </a:extLst>
          </p:cNvPr>
          <p:cNvSpPr txBox="1">
            <a:spLocks noGrp="1"/>
          </p:cNvSpPr>
          <p:nvPr>
            <p:ph type="body" sz="quarter" idx="1"/>
          </p:nvPr>
        </p:nvSpPr>
        <p:spPr/>
        <p:txBody>
          <a:bodyPr/>
          <a:lstStyle/>
          <a:p>
            <a:endParaRPr lang="de-DE"/>
          </a:p>
        </p:txBody>
      </p:sp>
      <p:sp>
        <p:nvSpPr>
          <p:cNvPr id="4" name="Foliennummernplatzhalter 3">
            <a:extLst>
              <a:ext uri="{FF2B5EF4-FFF2-40B4-BE49-F238E27FC236}">
                <a16:creationId xmlns:a16="http://schemas.microsoft.com/office/drawing/2014/main" xmlns="" id="{06E9D688-3201-45DD-9E9C-F4DABAE772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BFB523-F0E4-481D-98B6-9AB5CDCAF9BD}" type="slidenum">
              <a:t>26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Stay</a:t>
            </a:r>
            <a:r>
              <a:rPr lang="en-GB" b="1" baseline="0" dirty="0"/>
              <a:t> in touch</a:t>
            </a:r>
          </a:p>
          <a:p>
            <a:r>
              <a:rPr lang="en-GB" b="1" dirty="0"/>
              <a:t>European Parliament in social media networks</a:t>
            </a:r>
          </a:p>
          <a:p>
            <a:pPr marL="172239" indent="-172239">
              <a:buFont typeface="Arial" panose="020B0604020202020204" pitchFamily="34" charset="0"/>
              <a:buChar char="•"/>
            </a:pPr>
            <a:r>
              <a:rPr lang="en-GB" b="0" dirty="0"/>
              <a:t>From Pinterest to LinkedIn, the European Parliament is present on most major social media platforms in order to better communicate with you. On these platforms we offer not only background information and the latest news, but also videos, photos, infographics and the opportunity to discuss topical issues. We also offer EP </a:t>
            </a:r>
            <a:r>
              <a:rPr lang="en-GB" b="0" dirty="0" err="1"/>
              <a:t>Newshub</a:t>
            </a:r>
            <a:r>
              <a:rPr lang="en-GB" b="0" dirty="0"/>
              <a:t>: our special tool to follow Parliament politics in real time. Try out our interactive infographic to get a taster of what we serve up on each platform. </a:t>
            </a:r>
          </a:p>
          <a:p>
            <a:endParaRPr lang="en-GB" b="0" dirty="0"/>
          </a:p>
          <a:p>
            <a:r>
              <a:rPr lang="en-GB" b="1" dirty="0"/>
              <a:t>Link</a:t>
            </a:r>
          </a:p>
          <a:p>
            <a:r>
              <a:rPr lang="en-GB" dirty="0"/>
              <a:t>The social networks at a glance</a:t>
            </a: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http://www.europarl.europa.eu/external/html/socialmediaataglance/default_en.html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28</a:t>
            </a:fld>
            <a:endParaRPr lang="en-GB"/>
          </a:p>
        </p:txBody>
      </p:sp>
    </p:spTree>
    <p:extLst>
      <p:ext uri="{BB962C8B-B14F-4D97-AF65-F5344CB8AC3E}">
        <p14:creationId xmlns:p14="http://schemas.microsoft.com/office/powerpoint/2010/main" val="221217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584716AA-C048-4D2C-8568-3734B30B77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761028AD-C8D8-42D6-8C4B-D9B71FFF43F4}"/>
              </a:ext>
            </a:extLst>
          </p:cNvPr>
          <p:cNvSpPr txBox="1">
            <a:spLocks noGrp="1"/>
          </p:cNvSpPr>
          <p:nvPr>
            <p:ph type="body" sz="quarter" idx="1"/>
          </p:nvPr>
        </p:nvSpPr>
        <p:spPr/>
        <p:txBody>
          <a:bodyPr/>
          <a:lstStyle/>
          <a:p>
            <a:pPr lvl="0"/>
            <a:r>
              <a:rPr lang="de-DE" dirty="0" err="1"/>
              <a:t>Brexit</a:t>
            </a:r>
            <a:r>
              <a:rPr lang="de-DE" dirty="0"/>
              <a:t> bringt das Thema </a:t>
            </a:r>
            <a:r>
              <a:rPr lang="de-DE" dirty="0" smtClean="0"/>
              <a:t>EU </a:t>
            </a:r>
            <a:r>
              <a:rPr lang="de-DE" dirty="0"/>
              <a:t>wieder zur Sprache (viele erstmal gegoogelt, was ist die EU überhaupt</a:t>
            </a:r>
            <a:r>
              <a:rPr lang="de-DE" dirty="0" smtClean="0"/>
              <a:t>?)</a:t>
            </a:r>
          </a:p>
          <a:p>
            <a:pPr lvl="0"/>
            <a:r>
              <a:rPr lang="de-DE" dirty="0" smtClean="0"/>
              <a:t>Ziel ist es Ihnen näherzubringen, was machen wir hier im Europäischen</a:t>
            </a:r>
            <a:r>
              <a:rPr lang="de-DE" baseline="0" dirty="0" smtClean="0"/>
              <a:t> Parlament eigentlich genau</a:t>
            </a:r>
            <a:endParaRPr lang="de-DE" dirty="0"/>
          </a:p>
        </p:txBody>
      </p:sp>
      <p:sp>
        <p:nvSpPr>
          <p:cNvPr id="4" name="Foliennummernplatzhalter 3">
            <a:extLst>
              <a:ext uri="{FF2B5EF4-FFF2-40B4-BE49-F238E27FC236}">
                <a16:creationId xmlns:a16="http://schemas.microsoft.com/office/drawing/2014/main" xmlns="" id="{F8EAF666-BE28-47A6-B7C9-930B3C2B6C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281B68-0BBE-48A2-9A6F-2CAB3EEEA4A8}" type="slidenum">
              <a:t>3</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F271ED63-E29C-4F04-8CA1-5B989CF936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3A5F3224-386F-433E-A845-33ED4429EC45}"/>
              </a:ext>
            </a:extLst>
          </p:cNvPr>
          <p:cNvSpPr txBox="1">
            <a:spLocks noGrp="1"/>
          </p:cNvSpPr>
          <p:nvPr>
            <p:ph type="body" sz="quarter" idx="1"/>
          </p:nvPr>
        </p:nvSpPr>
        <p:spPr/>
        <p:txBody>
          <a:bodyPr/>
          <a:lstStyle/>
          <a:p>
            <a:pPr lvl="0"/>
            <a:r>
              <a:rPr lang="de-DE"/>
              <a:t>EU Vertrag mit der Gründung der Europäischen Union 1992 in Masstricht </a:t>
            </a:r>
          </a:p>
        </p:txBody>
      </p:sp>
      <p:sp>
        <p:nvSpPr>
          <p:cNvPr id="4" name="Foliennummernplatzhalter 3">
            <a:extLst>
              <a:ext uri="{FF2B5EF4-FFF2-40B4-BE49-F238E27FC236}">
                <a16:creationId xmlns:a16="http://schemas.microsoft.com/office/drawing/2014/main" xmlns="" id="{694B2316-3F7D-4BF7-BF40-3EF9BE7A626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65FD8F-6D50-4466-81AD-F38DE91A4DD5}" type="slidenum">
              <a:t>4</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C0DC3-4B8E-4A12-ADC9-BF5D883759B0}" type="slidenum">
              <a:rPr lang="en-GB" smtClean="0"/>
              <a:t>5</a:t>
            </a:fld>
            <a:endParaRPr lang="en-GB"/>
          </a:p>
        </p:txBody>
      </p:sp>
    </p:spTree>
    <p:extLst>
      <p:ext uri="{BB962C8B-B14F-4D97-AF65-F5344CB8AC3E}">
        <p14:creationId xmlns:p14="http://schemas.microsoft.com/office/powerpoint/2010/main" val="54067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0B2DE37D-2B40-4568-9090-E46FC2E3C84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F5D00111-19EA-4887-AECD-E9108D4CCC1A}"/>
              </a:ext>
            </a:extLst>
          </p:cNvPr>
          <p:cNvSpPr txBox="1">
            <a:spLocks noGrp="1"/>
          </p:cNvSpPr>
          <p:nvPr>
            <p:ph type="body" sz="quarter" idx="1"/>
          </p:nvPr>
        </p:nvSpPr>
        <p:spPr/>
        <p:txBody>
          <a:bodyPr/>
          <a:lstStyle/>
          <a:p>
            <a:pPr lvl="0"/>
            <a:r>
              <a:rPr lang="de-DE" dirty="0"/>
              <a:t>Kompromisshand hinein / Motto ist </a:t>
            </a:r>
            <a:r>
              <a:rPr lang="de-DE" dirty="0" smtClean="0"/>
              <a:t>Kompromiss</a:t>
            </a:r>
          </a:p>
          <a:p>
            <a:pPr lvl="0"/>
            <a:r>
              <a:rPr lang="de-DE" dirty="0" smtClean="0"/>
              <a:t>Parlament mitwirken beim ordentlichen Gesetzgebungsverfahren</a:t>
            </a:r>
            <a:r>
              <a:rPr lang="de-DE" baseline="0" dirty="0" smtClean="0"/>
              <a:t> mit</a:t>
            </a:r>
          </a:p>
          <a:p>
            <a:pPr lvl="0"/>
            <a:r>
              <a:rPr lang="de-DE" baseline="0" dirty="0" smtClean="0"/>
              <a:t>Art 225 AEUV kann das Parlament aber die Kommission zum handeln auffordern</a:t>
            </a:r>
          </a:p>
          <a:p>
            <a:pPr lvl="0"/>
            <a:endParaRPr lang="de-DE" baseline="0" dirty="0" smtClean="0"/>
          </a:p>
          <a:p>
            <a:pPr lvl="0"/>
            <a:r>
              <a:rPr lang="de-DE" baseline="0" dirty="0" smtClean="0"/>
              <a:t>REFIT Initiative bei der Bürger/innen Ihre Anmerkungen zu Gesetzen einbringen können</a:t>
            </a:r>
            <a:endParaRPr lang="de-DE" dirty="0"/>
          </a:p>
        </p:txBody>
      </p:sp>
      <p:sp>
        <p:nvSpPr>
          <p:cNvPr id="4" name="Foliennummernplatzhalter 3">
            <a:extLst>
              <a:ext uri="{FF2B5EF4-FFF2-40B4-BE49-F238E27FC236}">
                <a16:creationId xmlns:a16="http://schemas.microsoft.com/office/drawing/2014/main" xmlns="" id="{96F93455-E395-4839-87A0-7026D268F18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5AF6BA-E44E-43C0-95DA-7BC871822DBE}" type="slidenum">
              <a:t>6</a:t>
            </a:fld>
            <a:endParaRPr lang="de-DE"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Hauptakteure</a:t>
            </a:r>
            <a:endParaRPr lang="en-GB" b="1" dirty="0"/>
          </a:p>
          <a:p>
            <a:pPr marL="171450" indent="-171450">
              <a:buFont typeface="Arial" panose="020B0604020202020204" pitchFamily="34" charset="0"/>
              <a:buChar char="•"/>
            </a:pPr>
            <a:r>
              <a:rPr lang="de-DE" sz="1200" kern="1200" dirty="0">
                <a:solidFill>
                  <a:schemeClr val="tx1"/>
                </a:solidFill>
                <a:effectLst/>
                <a:latin typeface="+mn-lt"/>
                <a:ea typeface="+mn-ea"/>
                <a:cs typeface="+mn-cs"/>
              </a:rPr>
              <a:t>Der Präsident des Parlaments wird für eine verlängerbare Amtszeit von zweieinhalb Jahren gewählt, d.h. für die Hälfte der Amtszeit eines Parlaments. Der Präsident vertritt das Europäische Parlament nach außen und in seinen Beziehungen zu den anderen EU-Institutionen. </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Es gibt einen Präsidenten des Parlaments, einen Präsidenten der Kommission und des Rates - sowie den Hohen Vertreter für Außen- und Sicherheitspolitik.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Link:</a:t>
            </a:r>
          </a:p>
          <a:p>
            <a:pPr marL="0" indent="0">
              <a:buFont typeface="Arial" panose="020B0604020202020204" pitchFamily="34" charset="0"/>
              <a:buNone/>
            </a:pPr>
            <a:r>
              <a:rPr lang="en-GB" sz="1200" b="0" kern="1200" dirty="0">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presidents – who does what?</a:t>
            </a:r>
          </a:p>
          <a:p>
            <a:pPr marL="0" indent="0">
              <a:buFont typeface="Arial" panose="020B0604020202020204" pitchFamily="34" charset="0"/>
              <a:buNone/>
            </a:pPr>
            <a:r>
              <a:rPr lang="en-GB" sz="1200" kern="1200" dirty="0">
                <a:solidFill>
                  <a:schemeClr val="tx1"/>
                </a:solidFill>
                <a:effectLst/>
                <a:latin typeface="+mn-lt"/>
                <a:ea typeface="+mn-ea"/>
                <a:cs typeface="+mn-cs"/>
              </a:rPr>
              <a:t>https://europa.eu/european-union/about-eu/presidents_en</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ABC on EU institutions</a:t>
            </a:r>
          </a:p>
          <a:p>
            <a:pPr marL="0" indent="0">
              <a:buFont typeface="Arial" panose="020B0604020202020204" pitchFamily="34" charset="0"/>
              <a:buNone/>
            </a:pPr>
            <a:r>
              <a:rPr lang="en-GB" sz="1200" kern="1200" dirty="0">
                <a:solidFill>
                  <a:schemeClr val="tx1"/>
                </a:solidFill>
                <a:effectLst/>
                <a:latin typeface="+mn-lt"/>
                <a:ea typeface="+mn-ea"/>
                <a:cs typeface="+mn-cs"/>
              </a:rPr>
              <a:t>http://www.europarl.europa.eu/news/en/headlines/eu-affairs/20130905STO18726/abc-of-the-eu-institutions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How the President of European Commission is elected?</a:t>
            </a:r>
          </a:p>
          <a:p>
            <a:pPr marL="0" indent="0">
              <a:buFont typeface="Arial" panose="020B0604020202020204" pitchFamily="34" charset="0"/>
              <a:buNone/>
            </a:pPr>
            <a:r>
              <a:rPr lang="en-GB" sz="1200" kern="1200" dirty="0">
                <a:solidFill>
                  <a:schemeClr val="tx1"/>
                </a:solidFill>
                <a:effectLst/>
                <a:latin typeface="+mn-lt"/>
                <a:ea typeface="+mn-ea"/>
                <a:cs typeface="+mn-cs"/>
              </a:rPr>
              <a:t>http://www.europarl.europa.eu/news/en/headlines/eu-affairs/20140711STO52254/how-the-president-of-the-european-commission-gets-elected</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EU institutional balance:</a:t>
            </a:r>
          </a:p>
          <a:p>
            <a:pPr marL="0" indent="0">
              <a:buFont typeface="Arial" panose="020B0604020202020204" pitchFamily="34" charset="0"/>
              <a:buNone/>
            </a:pPr>
            <a:r>
              <a:rPr lang="en-GB" sz="1200" kern="1200" dirty="0">
                <a:solidFill>
                  <a:schemeClr val="tx1"/>
                </a:solidFill>
                <a:effectLst/>
                <a:latin typeface="+mn-lt"/>
                <a:ea typeface="+mn-ea"/>
                <a:cs typeface="+mn-cs"/>
              </a:rPr>
              <a:t>https://europa.eu/european-union/topics/institutional-affairs_en</a:t>
            </a:r>
          </a:p>
        </p:txBody>
      </p:sp>
      <p:sp>
        <p:nvSpPr>
          <p:cNvPr id="4" name="Slide Number Placeholder 3"/>
          <p:cNvSpPr>
            <a:spLocks noGrp="1"/>
          </p:cNvSpPr>
          <p:nvPr>
            <p:ph type="sldNum" sz="quarter" idx="10"/>
          </p:nvPr>
        </p:nvSpPr>
        <p:spPr/>
        <p:txBody>
          <a:bodyPr/>
          <a:lstStyle/>
          <a:p>
            <a:fld id="{D68C0DC3-4B8E-4A12-ADC9-BF5D883759B0}" type="slidenum">
              <a:rPr lang="en-GB" smtClean="0"/>
              <a:t>7</a:t>
            </a:fld>
            <a:endParaRPr lang="en-GB"/>
          </a:p>
        </p:txBody>
      </p:sp>
    </p:spTree>
    <p:extLst>
      <p:ext uri="{BB962C8B-B14F-4D97-AF65-F5344CB8AC3E}">
        <p14:creationId xmlns:p14="http://schemas.microsoft.com/office/powerpoint/2010/main" val="307140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err="1"/>
              <a:t>Finnish</a:t>
            </a:r>
            <a:r>
              <a:rPr lang="fi-FI" b="1" dirty="0"/>
              <a:t> </a:t>
            </a:r>
            <a:r>
              <a:rPr lang="fi-FI" b="1" dirty="0" err="1"/>
              <a:t>Presidency</a:t>
            </a:r>
            <a:r>
              <a:rPr lang="fi-FI" b="1" dirty="0"/>
              <a:t> of </a:t>
            </a:r>
            <a:r>
              <a:rPr lang="fi-FI" b="1" dirty="0" err="1"/>
              <a:t>the</a:t>
            </a:r>
            <a:r>
              <a:rPr lang="fi-FI" b="1" dirty="0"/>
              <a:t> </a:t>
            </a:r>
            <a:r>
              <a:rPr lang="fi-FI" b="1" dirty="0" err="1"/>
              <a:t>Council</a:t>
            </a:r>
            <a:r>
              <a:rPr lang="fi-FI" b="1" dirty="0"/>
              <a:t>:</a:t>
            </a:r>
            <a:r>
              <a:rPr lang="fi-FI" b="0" baseline="0" dirty="0"/>
              <a:t> </a:t>
            </a:r>
            <a:r>
              <a:rPr lang="fi-FI" b="0" dirty="0"/>
              <a:t>https://eu2019.fi/en/frontpage </a:t>
            </a:r>
            <a:br>
              <a:rPr lang="fi-FI" b="0" dirty="0"/>
            </a:br>
            <a:endParaRPr lang="en-US" dirty="0">
              <a:solidFill>
                <a:schemeClr val="bg1"/>
              </a:solidFill>
            </a:endParaRPr>
          </a:p>
          <a:p>
            <a:r>
              <a:rPr lang="en-US" dirty="0">
                <a:solidFill>
                  <a:schemeClr val="bg1"/>
                </a:solidFill>
              </a:rPr>
              <a:t>SUSTAINABLE MEETING ARRANGEMENTS: </a:t>
            </a:r>
          </a:p>
          <a:p>
            <a:r>
              <a:rPr lang="en-US" dirty="0">
                <a:solidFill>
                  <a:schemeClr val="bg1"/>
                </a:solidFill>
              </a:rPr>
              <a:t>- Finland</a:t>
            </a:r>
            <a:r>
              <a:rPr lang="en-US" baseline="0" dirty="0">
                <a:solidFill>
                  <a:schemeClr val="bg1"/>
                </a:solidFill>
              </a:rPr>
              <a:t> discontinued the practice of handing out presidency gifts. Instead, </a:t>
            </a:r>
            <a:r>
              <a:rPr lang="en-GB" dirty="0"/>
              <a:t>the money earmarked for the gifts will be used to offset greenhouse gas emissions.</a:t>
            </a:r>
            <a:endParaRPr lang="en-US" baseline="0" dirty="0">
              <a:solidFill>
                <a:schemeClr val="bg1"/>
              </a:solidFill>
            </a:endParaRPr>
          </a:p>
          <a:p>
            <a:r>
              <a:rPr lang="en-US" dirty="0">
                <a:solidFill>
                  <a:schemeClr val="bg1"/>
                </a:solidFill>
              </a:rPr>
              <a:t>- Only tap water is served at Council</a:t>
            </a:r>
            <a:r>
              <a:rPr lang="en-US" baseline="0" dirty="0">
                <a:solidFill>
                  <a:schemeClr val="bg1"/>
                </a:solidFill>
              </a:rPr>
              <a:t> meetings in order to reduce waste from plastic bottles</a:t>
            </a:r>
            <a:endParaRPr lang="en-US" dirty="0">
              <a:solidFill>
                <a:schemeClr val="bg1"/>
              </a:solidFill>
            </a:endParaRPr>
          </a:p>
          <a:p>
            <a:r>
              <a:rPr lang="en-US" dirty="0">
                <a:solidFill>
                  <a:schemeClr val="bg1"/>
                </a:solidFill>
              </a:rPr>
              <a:t>- Council</a:t>
            </a:r>
            <a:r>
              <a:rPr lang="en-US" baseline="0" dirty="0">
                <a:solidFill>
                  <a:schemeClr val="bg1"/>
                </a:solidFill>
              </a:rPr>
              <a:t> meetings in Finland are only held in Helsinki in order to mitigate environmental impact</a:t>
            </a:r>
            <a:r>
              <a:rPr lang="en-US" dirty="0">
                <a:solidFill>
                  <a:schemeClr val="bg1"/>
                </a:solidFill>
              </a:rPr>
              <a:t/>
            </a:r>
            <a:br>
              <a:rPr lang="en-US" dirty="0">
                <a:solidFill>
                  <a:schemeClr val="bg1"/>
                </a:solidFill>
              </a:rPr>
            </a:br>
            <a:endParaRPr lang="en-US" dirty="0">
              <a:solidFill>
                <a:schemeClr val="bg1"/>
              </a:solidFill>
            </a:endParaRPr>
          </a:p>
          <a:p>
            <a:r>
              <a:rPr lang="en-US" dirty="0">
                <a:solidFill>
                  <a:schemeClr val="bg1"/>
                </a:solidFill>
              </a:rPr>
              <a:t>TRANSPARENCY AND ACTIVE COMMUNICATIONS</a:t>
            </a:r>
          </a:p>
          <a:p>
            <a:pPr marL="171450" indent="-171450">
              <a:buFontTx/>
              <a:buChar char="-"/>
            </a:pPr>
            <a:r>
              <a:rPr lang="en-GB" dirty="0"/>
              <a:t>FI</a:t>
            </a:r>
            <a:r>
              <a:rPr lang="en-GB" baseline="0" dirty="0"/>
              <a:t> </a:t>
            </a:r>
            <a:r>
              <a:rPr lang="en-GB" dirty="0"/>
              <a:t>Permanent Representative and her deputy’s meeting</a:t>
            </a:r>
            <a:r>
              <a:rPr lang="en-GB" baseline="0" dirty="0"/>
              <a:t> calendars </a:t>
            </a:r>
            <a:r>
              <a:rPr lang="en-GB" dirty="0"/>
              <a:t>with</a:t>
            </a:r>
            <a:r>
              <a:rPr lang="en-GB" baseline="0" dirty="0"/>
              <a:t> lobbyists are made public</a:t>
            </a:r>
          </a:p>
          <a:p>
            <a:pPr marL="171450" indent="-171450">
              <a:buFontTx/>
              <a:buChar char="-"/>
            </a:pPr>
            <a:r>
              <a:rPr lang="en-GB" dirty="0"/>
              <a:t>The Finnish</a:t>
            </a:r>
            <a:r>
              <a:rPr lang="en-GB" baseline="0" dirty="0"/>
              <a:t> </a:t>
            </a:r>
            <a:r>
              <a:rPr lang="en-GB" dirty="0"/>
              <a:t>Permanent Representation requires all lobbyists to sign up to the EU transparency register</a:t>
            </a:r>
            <a:endParaRPr lang="en-US" dirty="0">
              <a:solidFill>
                <a:schemeClr val="bg1"/>
              </a:solidFill>
            </a:endParaRPr>
          </a:p>
          <a:p>
            <a:pPr marL="171450" indent="-171450">
              <a:buFontTx/>
              <a:buChar char="-"/>
            </a:pPr>
            <a:endParaRPr lang="fi-FI"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B059B-CD3C-40F8-8CC5-66DB993F9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24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2AE18445-9198-4320-B5CA-08B2C54E53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BD4EA72C-34A4-401C-849D-AF8DF86D361A}"/>
              </a:ext>
            </a:extLst>
          </p:cNvPr>
          <p:cNvSpPr txBox="1">
            <a:spLocks noGrp="1"/>
          </p:cNvSpPr>
          <p:nvPr>
            <p:ph type="body" sz="quarter" idx="1"/>
          </p:nvPr>
        </p:nvSpPr>
        <p:spPr/>
        <p:txBody>
          <a:bodyPr/>
          <a:lstStyle/>
          <a:p>
            <a:pPr lvl="0"/>
            <a:r>
              <a:rPr lang="de-DE"/>
              <a:t>Ergänzen Kompromiss: Politik geht es um die gemeinsame Sache </a:t>
            </a:r>
          </a:p>
        </p:txBody>
      </p:sp>
      <p:sp>
        <p:nvSpPr>
          <p:cNvPr id="4" name="Foliennummernplatzhalter 3">
            <a:extLst>
              <a:ext uri="{FF2B5EF4-FFF2-40B4-BE49-F238E27FC236}">
                <a16:creationId xmlns:a16="http://schemas.microsoft.com/office/drawing/2014/main" xmlns="" id="{FA87E8E0-1E9C-457D-AF9A-2F71368AB1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89D2F1-EF4D-4AC6-910B-9A82E8C62DBA}" type="slidenum">
              <a:t>10</a:t>
            </a:fld>
            <a:endParaRPr lang="de-D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‹Nr.›</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768" y="4193249"/>
            <a:ext cx="1011505" cy="80288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9BCA045F-FDD4-054C-9BD1-774702F8C664}"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93E5-DD4E-6743-A5E7-918AD527CCB1}" type="slidenum">
              <a:rPr lang="en-US" smtClean="0"/>
              <a:t>‹Nr.›</a:t>
            </a:fld>
            <a:endParaRPr lang="en-US"/>
          </a:p>
        </p:txBody>
      </p:sp>
    </p:spTree>
    <p:extLst>
      <p:ext uri="{BB962C8B-B14F-4D97-AF65-F5344CB8AC3E}">
        <p14:creationId xmlns:p14="http://schemas.microsoft.com/office/powerpoint/2010/main" val="310699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 name="Shape 5"/>
          <p:cNvSpPr>
            <a:spLocks noGrp="1"/>
          </p:cNvSpPr>
          <p:nvPr>
            <p:ph type="title"/>
          </p:nvPr>
        </p:nvSpPr>
        <p:spPr>
          <a:xfrm>
            <a:off x="892970" y="863948"/>
            <a:ext cx="7358063" cy="1741289"/>
          </a:xfrm>
          <a:prstGeom prst="rect">
            <a:avLst/>
          </a:prstGeom>
        </p:spPr>
        <p:txBody>
          <a:bodyPr anchor="b"/>
          <a:lstStyle/>
          <a:p>
            <a:pPr lvl="0">
              <a:defRPr sz="1800"/>
            </a:pPr>
            <a:r>
              <a:rPr sz="4219"/>
              <a:t>Texte du titre</a:t>
            </a:r>
          </a:p>
        </p:txBody>
      </p:sp>
      <p:sp>
        <p:nvSpPr>
          <p:cNvPr id="6" name="Shape 6"/>
          <p:cNvSpPr>
            <a:spLocks noGrp="1"/>
          </p:cNvSpPr>
          <p:nvPr>
            <p:ph type="body" idx="1"/>
          </p:nvPr>
        </p:nvSpPr>
        <p:spPr>
          <a:xfrm>
            <a:off x="892970" y="2652117"/>
            <a:ext cx="7358063" cy="596057"/>
          </a:xfrm>
          <a:prstGeom prst="rect">
            <a:avLst/>
          </a:prstGeom>
        </p:spPr>
        <p:txBody>
          <a:bodyPr anchor="t"/>
          <a:lstStyle>
            <a:lvl1pPr marL="0" indent="0" algn="ctr">
              <a:spcBef>
                <a:spcPts val="0"/>
              </a:spcBef>
              <a:buSzTx/>
              <a:buNone/>
              <a:defRPr sz="1688"/>
            </a:lvl1pPr>
            <a:lvl2pPr marL="0" indent="120547" algn="ctr">
              <a:spcBef>
                <a:spcPts val="0"/>
              </a:spcBef>
              <a:buSzTx/>
              <a:buNone/>
              <a:defRPr sz="1688"/>
            </a:lvl2pPr>
            <a:lvl3pPr marL="0" indent="241093" algn="ctr">
              <a:spcBef>
                <a:spcPts val="0"/>
              </a:spcBef>
              <a:buSzTx/>
              <a:buNone/>
              <a:defRPr sz="1688"/>
            </a:lvl3pPr>
            <a:lvl4pPr marL="0" indent="361640" algn="ctr">
              <a:spcBef>
                <a:spcPts val="0"/>
              </a:spcBef>
              <a:buSzTx/>
              <a:buNone/>
              <a:defRPr sz="1688"/>
            </a:lvl4pPr>
            <a:lvl5pPr marL="0" indent="482186" algn="ctr">
              <a:spcBef>
                <a:spcPts val="0"/>
              </a:spcBef>
              <a:buSzTx/>
              <a:buNone/>
              <a:defRPr sz="1688"/>
            </a:lvl5pPr>
          </a:lstStyle>
          <a:p>
            <a:pPr lvl="0">
              <a:defRPr sz="1800"/>
            </a:pPr>
            <a:r>
              <a:rPr sz="1688"/>
              <a:t>Texte niveau 1</a:t>
            </a:r>
          </a:p>
          <a:p>
            <a:pPr lvl="1">
              <a:defRPr sz="1800"/>
            </a:pPr>
            <a:r>
              <a:rPr sz="1688"/>
              <a:t>Texte niveau 2</a:t>
            </a:r>
          </a:p>
          <a:p>
            <a:pPr lvl="2">
              <a:defRPr sz="1800"/>
            </a:pPr>
            <a:r>
              <a:rPr sz="1688"/>
              <a:t>Texte niveau 3</a:t>
            </a:r>
          </a:p>
          <a:p>
            <a:pPr lvl="3">
              <a:defRPr sz="1800"/>
            </a:pPr>
            <a:r>
              <a:rPr sz="1688"/>
              <a:t>Texte niveau 4</a:t>
            </a:r>
          </a:p>
          <a:p>
            <a:pPr lvl="4">
              <a:defRPr sz="1800"/>
            </a:pPr>
            <a:r>
              <a:rPr sz="1688"/>
              <a:t>Texte niveau 5</a:t>
            </a:r>
          </a:p>
        </p:txBody>
      </p:sp>
    </p:spTree>
    <p:extLst>
      <p:ext uri="{BB962C8B-B14F-4D97-AF65-F5344CB8AC3E}">
        <p14:creationId xmlns:p14="http://schemas.microsoft.com/office/powerpoint/2010/main" val="16154775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558" b="22605"/>
          <a:stretch/>
        </p:blipFill>
        <p:spPr>
          <a:xfrm>
            <a:off x="-131700" y="-1"/>
            <a:ext cx="9415400" cy="514350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5" y="4241307"/>
            <a:ext cx="996734" cy="7920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Capture d’écran 2017-12-12 à 12.00.44.png"/>
          <p:cNvPicPr>
            <a:picLocks noChangeAspect="1"/>
          </p:cNvPicPr>
          <p:nvPr userDrawn="1"/>
        </p:nvPicPr>
        <p:blipFill rotWithShape="1">
          <a:blip r:embed="rId2">
            <a:extLst>
              <a:ext uri="{28A0092B-C50C-407E-A947-70E740481C1C}">
                <a14:useLocalDpi xmlns:a14="http://schemas.microsoft.com/office/drawing/2010/main" val="0"/>
              </a:ext>
            </a:extLst>
          </a:blip>
          <a:srcRect t="4302" r="1174" b="7376"/>
          <a:stretch/>
        </p:blipFill>
        <p:spPr>
          <a:xfrm>
            <a:off x="-760492" y="-416204"/>
            <a:ext cx="9904491" cy="575888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5" y="4241307"/>
            <a:ext cx="996734" cy="791999"/>
          </a:xfrm>
          <a:prstGeom prst="rect">
            <a:avLst/>
          </a:prstGeom>
        </p:spPr>
      </p:pic>
    </p:spTree>
    <p:extLst>
      <p:ext uri="{BB962C8B-B14F-4D97-AF65-F5344CB8AC3E}">
        <p14:creationId xmlns:p14="http://schemas.microsoft.com/office/powerpoint/2010/main" val="157951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‹Nr.›</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768" y="4193249"/>
            <a:ext cx="1011505" cy="802889"/>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11/11/2019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67"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9" r:id="rId12"/>
    <p:sldLayoutId id="2147493470" r:id="rId13"/>
  </p:sldLayoutIdLst>
  <p:txStyles>
    <p:title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europarl.europa.eu/meps/en/hom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europarl.europa.eu/meps/en/home" TargetMode="Externa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hyperlink" Target="http://www.europarl.europa.eu/meps/en/hom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6" Type="http://schemas.openxmlformats.org/officeDocument/2006/relationships/image" Target="../media/image66.jpg"/><Relationship Id="rId21" Type="http://schemas.openxmlformats.org/officeDocument/2006/relationships/image" Target="../media/image61.jpg"/><Relationship Id="rId34" Type="http://schemas.openxmlformats.org/officeDocument/2006/relationships/image" Target="../media/image74.jpg"/><Relationship Id="rId42" Type="http://schemas.openxmlformats.org/officeDocument/2006/relationships/image" Target="../media/image82.jpg"/><Relationship Id="rId47" Type="http://schemas.openxmlformats.org/officeDocument/2006/relationships/image" Target="../media/image87.jpg"/><Relationship Id="rId50" Type="http://schemas.openxmlformats.org/officeDocument/2006/relationships/image" Target="../media/image90.jpg"/><Relationship Id="rId55" Type="http://schemas.openxmlformats.org/officeDocument/2006/relationships/image" Target="../media/image95.jpg"/><Relationship Id="rId63" Type="http://schemas.openxmlformats.org/officeDocument/2006/relationships/image" Target="../media/image103.jpg"/><Relationship Id="rId68" Type="http://schemas.openxmlformats.org/officeDocument/2006/relationships/image" Target="../media/image108.jpg"/><Relationship Id="rId76" Type="http://schemas.openxmlformats.org/officeDocument/2006/relationships/image" Target="../media/image116.jpg"/><Relationship Id="rId84" Type="http://schemas.openxmlformats.org/officeDocument/2006/relationships/image" Target="../media/image124.jpg"/><Relationship Id="rId89" Type="http://schemas.openxmlformats.org/officeDocument/2006/relationships/image" Target="../media/image129.jpg"/><Relationship Id="rId97" Type="http://schemas.openxmlformats.org/officeDocument/2006/relationships/image" Target="../media/image137.jpg"/><Relationship Id="rId7" Type="http://schemas.openxmlformats.org/officeDocument/2006/relationships/image" Target="../media/image47.jpg"/><Relationship Id="rId71" Type="http://schemas.openxmlformats.org/officeDocument/2006/relationships/image" Target="../media/image111.jpg"/><Relationship Id="rId92" Type="http://schemas.openxmlformats.org/officeDocument/2006/relationships/image" Target="../media/image132.jpg"/><Relationship Id="rId2" Type="http://schemas.openxmlformats.org/officeDocument/2006/relationships/notesSlide" Target="../notesSlides/notesSlide15.xml"/><Relationship Id="rId16" Type="http://schemas.openxmlformats.org/officeDocument/2006/relationships/image" Target="../media/image56.jpg"/><Relationship Id="rId29" Type="http://schemas.openxmlformats.org/officeDocument/2006/relationships/image" Target="../media/image69.jpg"/><Relationship Id="rId11" Type="http://schemas.openxmlformats.org/officeDocument/2006/relationships/image" Target="../media/image51.jpg"/><Relationship Id="rId24" Type="http://schemas.openxmlformats.org/officeDocument/2006/relationships/image" Target="../media/image64.jpg"/><Relationship Id="rId32" Type="http://schemas.openxmlformats.org/officeDocument/2006/relationships/image" Target="../media/image72.jpg"/><Relationship Id="rId37" Type="http://schemas.openxmlformats.org/officeDocument/2006/relationships/image" Target="../media/image77.jpg"/><Relationship Id="rId40" Type="http://schemas.openxmlformats.org/officeDocument/2006/relationships/image" Target="../media/image80.jpg"/><Relationship Id="rId45" Type="http://schemas.openxmlformats.org/officeDocument/2006/relationships/image" Target="../media/image85.jpg"/><Relationship Id="rId53" Type="http://schemas.openxmlformats.org/officeDocument/2006/relationships/image" Target="../media/image93.jpg"/><Relationship Id="rId58" Type="http://schemas.openxmlformats.org/officeDocument/2006/relationships/image" Target="../media/image98.jpg"/><Relationship Id="rId66" Type="http://schemas.openxmlformats.org/officeDocument/2006/relationships/image" Target="../media/image106.jpg"/><Relationship Id="rId74" Type="http://schemas.openxmlformats.org/officeDocument/2006/relationships/image" Target="../media/image114.jpg"/><Relationship Id="rId79" Type="http://schemas.openxmlformats.org/officeDocument/2006/relationships/image" Target="../media/image119.jpg"/><Relationship Id="rId87" Type="http://schemas.openxmlformats.org/officeDocument/2006/relationships/image" Target="../media/image127.jpg"/><Relationship Id="rId5" Type="http://schemas.openxmlformats.org/officeDocument/2006/relationships/image" Target="../media/image45.jpg"/><Relationship Id="rId61" Type="http://schemas.openxmlformats.org/officeDocument/2006/relationships/image" Target="../media/image101.jpg"/><Relationship Id="rId82" Type="http://schemas.openxmlformats.org/officeDocument/2006/relationships/image" Target="../media/image122.jpg"/><Relationship Id="rId90" Type="http://schemas.openxmlformats.org/officeDocument/2006/relationships/image" Target="../media/image130.jpg"/><Relationship Id="rId95" Type="http://schemas.openxmlformats.org/officeDocument/2006/relationships/image" Target="../media/image135.jpg"/><Relationship Id="rId19" Type="http://schemas.openxmlformats.org/officeDocument/2006/relationships/image" Target="../media/image59.jpg"/><Relationship Id="rId14" Type="http://schemas.openxmlformats.org/officeDocument/2006/relationships/image" Target="../media/image54.jpg"/><Relationship Id="rId22" Type="http://schemas.openxmlformats.org/officeDocument/2006/relationships/image" Target="../media/image62.jpg"/><Relationship Id="rId27" Type="http://schemas.openxmlformats.org/officeDocument/2006/relationships/image" Target="../media/image67.jpg"/><Relationship Id="rId30" Type="http://schemas.openxmlformats.org/officeDocument/2006/relationships/image" Target="../media/image70.jpg"/><Relationship Id="rId35" Type="http://schemas.openxmlformats.org/officeDocument/2006/relationships/image" Target="../media/image75.jpg"/><Relationship Id="rId43" Type="http://schemas.openxmlformats.org/officeDocument/2006/relationships/image" Target="../media/image83.jpg"/><Relationship Id="rId48" Type="http://schemas.openxmlformats.org/officeDocument/2006/relationships/image" Target="../media/image88.jpg"/><Relationship Id="rId56" Type="http://schemas.openxmlformats.org/officeDocument/2006/relationships/image" Target="../media/image96.jpg"/><Relationship Id="rId64" Type="http://schemas.openxmlformats.org/officeDocument/2006/relationships/image" Target="../media/image104.jpg"/><Relationship Id="rId69" Type="http://schemas.openxmlformats.org/officeDocument/2006/relationships/image" Target="../media/image109.jpg"/><Relationship Id="rId77" Type="http://schemas.openxmlformats.org/officeDocument/2006/relationships/image" Target="../media/image117.jpg"/><Relationship Id="rId100" Type="http://schemas.openxmlformats.org/officeDocument/2006/relationships/hyperlink" Target="https://www.europarl.europa.eu/meps/en/home" TargetMode="External"/><Relationship Id="rId8" Type="http://schemas.openxmlformats.org/officeDocument/2006/relationships/image" Target="../media/image48.jpg"/><Relationship Id="rId51" Type="http://schemas.openxmlformats.org/officeDocument/2006/relationships/image" Target="../media/image91.jpg"/><Relationship Id="rId72" Type="http://schemas.openxmlformats.org/officeDocument/2006/relationships/image" Target="../media/image112.jpg"/><Relationship Id="rId80" Type="http://schemas.openxmlformats.org/officeDocument/2006/relationships/image" Target="../media/image120.jpg"/><Relationship Id="rId85" Type="http://schemas.openxmlformats.org/officeDocument/2006/relationships/image" Target="../media/image125.jpg"/><Relationship Id="rId93" Type="http://schemas.openxmlformats.org/officeDocument/2006/relationships/image" Target="../media/image133.jpg"/><Relationship Id="rId98" Type="http://schemas.openxmlformats.org/officeDocument/2006/relationships/image" Target="../media/image138.jpg"/><Relationship Id="rId3" Type="http://schemas.openxmlformats.org/officeDocument/2006/relationships/image" Target="../media/image40.jpg"/><Relationship Id="rId12" Type="http://schemas.openxmlformats.org/officeDocument/2006/relationships/image" Target="../media/image52.jpg"/><Relationship Id="rId17" Type="http://schemas.openxmlformats.org/officeDocument/2006/relationships/image" Target="../media/image57.jpg"/><Relationship Id="rId25" Type="http://schemas.openxmlformats.org/officeDocument/2006/relationships/image" Target="../media/image65.jpg"/><Relationship Id="rId33" Type="http://schemas.openxmlformats.org/officeDocument/2006/relationships/image" Target="../media/image73.jpg"/><Relationship Id="rId38" Type="http://schemas.openxmlformats.org/officeDocument/2006/relationships/image" Target="../media/image78.jpg"/><Relationship Id="rId46" Type="http://schemas.openxmlformats.org/officeDocument/2006/relationships/image" Target="../media/image86.jpg"/><Relationship Id="rId59" Type="http://schemas.openxmlformats.org/officeDocument/2006/relationships/image" Target="../media/image99.jpg"/><Relationship Id="rId67" Type="http://schemas.openxmlformats.org/officeDocument/2006/relationships/image" Target="../media/image107.jpg"/><Relationship Id="rId20" Type="http://schemas.openxmlformats.org/officeDocument/2006/relationships/image" Target="../media/image60.jpg"/><Relationship Id="rId41" Type="http://schemas.openxmlformats.org/officeDocument/2006/relationships/image" Target="../media/image81.jpg"/><Relationship Id="rId54" Type="http://schemas.openxmlformats.org/officeDocument/2006/relationships/image" Target="../media/image94.jpg"/><Relationship Id="rId62" Type="http://schemas.openxmlformats.org/officeDocument/2006/relationships/image" Target="../media/image102.jpg"/><Relationship Id="rId70" Type="http://schemas.openxmlformats.org/officeDocument/2006/relationships/image" Target="../media/image110.jpg"/><Relationship Id="rId75" Type="http://schemas.openxmlformats.org/officeDocument/2006/relationships/image" Target="../media/image115.jpg"/><Relationship Id="rId83" Type="http://schemas.openxmlformats.org/officeDocument/2006/relationships/image" Target="../media/image123.jpg"/><Relationship Id="rId88" Type="http://schemas.openxmlformats.org/officeDocument/2006/relationships/image" Target="../media/image128.jpg"/><Relationship Id="rId91" Type="http://schemas.openxmlformats.org/officeDocument/2006/relationships/image" Target="../media/image131.jpg"/><Relationship Id="rId96" Type="http://schemas.openxmlformats.org/officeDocument/2006/relationships/image" Target="../media/image136.jpg"/><Relationship Id="rId1" Type="http://schemas.openxmlformats.org/officeDocument/2006/relationships/slideLayout" Target="../slideLayouts/slideLayout7.xml"/><Relationship Id="rId6" Type="http://schemas.openxmlformats.org/officeDocument/2006/relationships/image" Target="../media/image46.jpg"/><Relationship Id="rId15" Type="http://schemas.openxmlformats.org/officeDocument/2006/relationships/image" Target="../media/image55.jpg"/><Relationship Id="rId23" Type="http://schemas.openxmlformats.org/officeDocument/2006/relationships/image" Target="../media/image63.jpg"/><Relationship Id="rId28" Type="http://schemas.openxmlformats.org/officeDocument/2006/relationships/image" Target="../media/image68.jpg"/><Relationship Id="rId36" Type="http://schemas.openxmlformats.org/officeDocument/2006/relationships/image" Target="../media/image76.jpg"/><Relationship Id="rId49" Type="http://schemas.openxmlformats.org/officeDocument/2006/relationships/image" Target="../media/image89.jpg"/><Relationship Id="rId57" Type="http://schemas.openxmlformats.org/officeDocument/2006/relationships/image" Target="../media/image97.jpg"/><Relationship Id="rId10" Type="http://schemas.openxmlformats.org/officeDocument/2006/relationships/image" Target="../media/image50.jpg"/><Relationship Id="rId31" Type="http://schemas.openxmlformats.org/officeDocument/2006/relationships/image" Target="../media/image71.jpg"/><Relationship Id="rId44" Type="http://schemas.openxmlformats.org/officeDocument/2006/relationships/image" Target="../media/image84.jpg"/><Relationship Id="rId52" Type="http://schemas.openxmlformats.org/officeDocument/2006/relationships/image" Target="../media/image92.jpg"/><Relationship Id="rId60" Type="http://schemas.openxmlformats.org/officeDocument/2006/relationships/image" Target="../media/image100.jpg"/><Relationship Id="rId65" Type="http://schemas.openxmlformats.org/officeDocument/2006/relationships/image" Target="../media/image105.jpg"/><Relationship Id="rId73" Type="http://schemas.openxmlformats.org/officeDocument/2006/relationships/image" Target="../media/image113.jpg"/><Relationship Id="rId78" Type="http://schemas.openxmlformats.org/officeDocument/2006/relationships/image" Target="../media/image118.jpg"/><Relationship Id="rId81" Type="http://schemas.openxmlformats.org/officeDocument/2006/relationships/image" Target="../media/image121.jpg"/><Relationship Id="rId86" Type="http://schemas.openxmlformats.org/officeDocument/2006/relationships/image" Target="../media/image126.jpg"/><Relationship Id="rId94" Type="http://schemas.openxmlformats.org/officeDocument/2006/relationships/image" Target="../media/image134.jpg"/><Relationship Id="rId99" Type="http://schemas.openxmlformats.org/officeDocument/2006/relationships/image" Target="../media/image41.jpg"/><Relationship Id="rId4" Type="http://schemas.openxmlformats.org/officeDocument/2006/relationships/image" Target="../media/image44.jpg"/><Relationship Id="rId9" Type="http://schemas.openxmlformats.org/officeDocument/2006/relationships/image" Target="../media/image49.jpg"/><Relationship Id="rId13" Type="http://schemas.openxmlformats.org/officeDocument/2006/relationships/image" Target="../media/image53.jpg"/><Relationship Id="rId18" Type="http://schemas.openxmlformats.org/officeDocument/2006/relationships/image" Target="../media/image58.jpg"/><Relationship Id="rId39" Type="http://schemas.openxmlformats.org/officeDocument/2006/relationships/image" Target="../media/image79.jpg"/></Relationships>
</file>

<file path=ppt/slides/_rels/slide17.xml.rels><?xml version="1.0" encoding="UTF-8" standalone="yes"?>
<Relationships xmlns="http://schemas.openxmlformats.org/package/2006/relationships"><Relationship Id="rId3" Type="http://schemas.openxmlformats.org/officeDocument/2006/relationships/hyperlink" Target="http://www.europarl.europa.eu/committees/en/parliamentary-committee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europarl.europa.eu/committees/de/parliamentary-committees.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40.jpeg"/><Relationship Id="rId4" Type="http://schemas.openxmlformats.org/officeDocument/2006/relationships/hyperlink" Target="https://europarl.europa.eu/legislative-tra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hyperlink" Target="https://www.ombudsman.europa.eu/de/home" TargetMode="External"/><Relationship Id="rId1" Type="http://schemas.openxmlformats.org/officeDocument/2006/relationships/slideLayout" Target="../slideLayouts/slideLayout12.xml"/><Relationship Id="rId4" Type="http://schemas.openxmlformats.org/officeDocument/2006/relationships/image" Target="../media/image14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H7J5YDJn0Q"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5.png"/></Relationships>
</file>

<file path=ppt/slides/_rels/slide2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7.jpg"/></Relationships>
</file>

<file path=ppt/slides/_rels/slide23.xml.rels><?xml version="1.0" encoding="UTF-8" standalone="yes"?>
<Relationships xmlns="http://schemas.openxmlformats.org/package/2006/relationships"><Relationship Id="rId8" Type="http://schemas.openxmlformats.org/officeDocument/2006/relationships/image" Target="../media/image152.jpg"/><Relationship Id="rId3" Type="http://schemas.openxmlformats.org/officeDocument/2006/relationships/image" Target="../media/image148.jpeg"/><Relationship Id="rId7" Type="http://schemas.openxmlformats.org/officeDocument/2006/relationships/hyperlink" Target="https://www.youtube.com/watch?v=8WMFRQPzsI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1.jpg"/><Relationship Id="rId5" Type="http://schemas.openxmlformats.org/officeDocument/2006/relationships/image" Target="../media/image150.jpeg"/><Relationship Id="rId4" Type="http://schemas.openxmlformats.org/officeDocument/2006/relationships/image" Target="../media/image149.jpeg"/></Relationships>
</file>

<file path=ppt/slides/_rels/slide24.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g"/><Relationship Id="rId1" Type="http://schemas.openxmlformats.org/officeDocument/2006/relationships/slideLayout" Target="../slideLayouts/slideLayout12.xml"/><Relationship Id="rId5" Type="http://schemas.openxmlformats.org/officeDocument/2006/relationships/image" Target="../media/image155.png"/><Relationship Id="rId4" Type="http://schemas.openxmlformats.org/officeDocument/2006/relationships/hyperlink" Target="https://www.facebook.com/EC.DG.MEME/?tn-str=k*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hat-europe-does-for-me.eu/de/home"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6.png"/></Relationships>
</file>

<file path=ppt/slides/_rels/slide26.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9.webp"/><Relationship Id="rId2" Type="http://schemas.openxmlformats.org/officeDocument/2006/relationships/image" Target="../media/image158.jpg"/><Relationship Id="rId1" Type="http://schemas.openxmlformats.org/officeDocument/2006/relationships/slideLayout" Target="../slideLayouts/slideLayout12.xml"/><Relationship Id="rId5" Type="http://schemas.openxmlformats.org/officeDocument/2006/relationships/image" Target="../media/image161.gif"/><Relationship Id="rId4" Type="http://schemas.openxmlformats.org/officeDocument/2006/relationships/image" Target="../media/image160.jpeg"/></Relationships>
</file>

<file path=ppt/slides/_rels/slide28.xml.rels><?xml version="1.0" encoding="UTF-8" standalone="yes"?>
<Relationships xmlns="http://schemas.openxmlformats.org/package/2006/relationships"><Relationship Id="rId3" Type="http://schemas.openxmlformats.org/officeDocument/2006/relationships/hyperlink" Target="http://www.europarl.europa.eu/external/html/socialmediaataglance/default_en.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3.jpg"/><Relationship Id="rId4" Type="http://schemas.openxmlformats.org/officeDocument/2006/relationships/image" Target="../media/image162.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gif"/><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jpeg"/><Relationship Id="rId7" Type="http://schemas.openxmlformats.org/officeDocument/2006/relationships/hyperlink" Target="https://ec.europa.eu/info/law/law-making-process/evaluating-and-improving-existing-laws/refit-making-eu-law-simpler-and-less-costly/refit-platform_en#wi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jpe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europa.eu/european-union/about-eu/presidents_en" TargetMode="External"/><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flag.jpg"/>
          <p:cNvPicPr/>
          <p:nvPr/>
        </p:nvPicPr>
        <p:blipFill>
          <a:blip r:embed="rId3"/>
          <a:srcRect l="503" t="20140" r="3052" b="8016"/>
          <a:stretch>
            <a:fillRect/>
          </a:stretch>
        </p:blipFill>
        <p:spPr>
          <a:xfrm>
            <a:off x="0" y="1276069"/>
            <a:ext cx="9144000" cy="3925555"/>
          </a:xfrm>
          <a:prstGeom prst="rect">
            <a:avLst/>
          </a:prstGeom>
          <a:ln w="12700">
            <a:miter lim="400000"/>
          </a:ln>
        </p:spPr>
      </p:pic>
      <p:sp>
        <p:nvSpPr>
          <p:cNvPr id="33" name="Shape 33"/>
          <p:cNvSpPr/>
          <p:nvPr/>
        </p:nvSpPr>
        <p:spPr>
          <a:xfrm>
            <a:off x="469485" y="281346"/>
            <a:ext cx="54166" cy="546544"/>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p>
            <a:endParaRPr lang="en-US" sz="3200" b="1" dirty="0">
              <a:solidFill>
                <a:schemeClr val="bg1"/>
              </a:solidFill>
              <a:latin typeface="Arial"/>
              <a:cs typeface="Arial"/>
            </a:endParaRPr>
          </a:p>
        </p:txBody>
      </p:sp>
      <p:sp>
        <p:nvSpPr>
          <p:cNvPr id="34" name="Shape 34"/>
          <p:cNvSpPr/>
          <p:nvPr/>
        </p:nvSpPr>
        <p:spPr>
          <a:xfrm>
            <a:off x="5233286" y="1276069"/>
            <a:ext cx="54166" cy="29756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defTabSz="449833">
              <a:defRPr sz="3000" b="1">
                <a:solidFill>
                  <a:srgbClr val="C3971A"/>
                </a:solidFill>
                <a:latin typeface="Helvetica"/>
                <a:ea typeface="Helvetica"/>
                <a:cs typeface="Helvetica"/>
                <a:sym typeface="Helvetica"/>
              </a:defRPr>
            </a:lvl1pPr>
          </a:lstStyle>
          <a:p>
            <a:pPr lvl="0">
              <a:defRPr sz="1800" b="0">
                <a:solidFill>
                  <a:srgbClr val="000000"/>
                </a:solidFill>
              </a:defRPr>
            </a:pPr>
            <a:endParaRPr sz="1582" dirty="0"/>
          </a:p>
        </p:txBody>
      </p:sp>
      <p:pic>
        <p:nvPicPr>
          <p:cNvPr id="8" name="Picture 2" descr="EP logo CMYK neg_E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6189" y="67426"/>
            <a:ext cx="16303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2404" y="457258"/>
            <a:ext cx="8095101" cy="584775"/>
          </a:xfrm>
          <a:prstGeom prst="rect">
            <a:avLst/>
          </a:prstGeom>
        </p:spPr>
        <p:txBody>
          <a:bodyPr wrap="none">
            <a:spAutoFit/>
          </a:bodyPr>
          <a:lstStyle/>
          <a:p>
            <a:r>
              <a:rPr lang="en-GB" sz="3200" b="1" dirty="0" err="1">
                <a:solidFill>
                  <a:schemeClr val="bg1"/>
                </a:solidFill>
                <a:latin typeface="Arial"/>
                <a:cs typeface="Arial"/>
              </a:rPr>
              <a:t>Willkommen</a:t>
            </a:r>
            <a:r>
              <a:rPr lang="en-GB" sz="3200" b="1" dirty="0">
                <a:solidFill>
                  <a:schemeClr val="bg1"/>
                </a:solidFill>
                <a:latin typeface="Arial"/>
                <a:cs typeface="Arial"/>
              </a:rPr>
              <a:t> </a:t>
            </a:r>
            <a:r>
              <a:rPr lang="en-GB" sz="3200" b="1" dirty="0" err="1">
                <a:solidFill>
                  <a:schemeClr val="bg1"/>
                </a:solidFill>
                <a:latin typeface="Arial"/>
                <a:cs typeface="Arial"/>
              </a:rPr>
              <a:t>im</a:t>
            </a:r>
            <a:r>
              <a:rPr lang="en-GB" sz="3200" b="1" dirty="0">
                <a:solidFill>
                  <a:schemeClr val="bg1"/>
                </a:solidFill>
                <a:latin typeface="Arial"/>
                <a:cs typeface="Arial"/>
              </a:rPr>
              <a:t> </a:t>
            </a:r>
            <a:r>
              <a:rPr lang="en-GB" sz="3200" b="1" dirty="0" err="1" smtClean="0">
                <a:solidFill>
                  <a:schemeClr val="bg1"/>
                </a:solidFill>
                <a:latin typeface="Arial"/>
                <a:cs typeface="Arial"/>
              </a:rPr>
              <a:t>Europäischen</a:t>
            </a:r>
            <a:r>
              <a:rPr lang="en-GB" sz="2800" b="1" dirty="0" smtClean="0">
                <a:solidFill>
                  <a:schemeClr val="bg1"/>
                </a:solidFill>
                <a:latin typeface="Arial"/>
                <a:cs typeface="Arial"/>
              </a:rPr>
              <a:t> </a:t>
            </a:r>
            <a:r>
              <a:rPr lang="en-GB" sz="3200" b="1" dirty="0" err="1">
                <a:solidFill>
                  <a:schemeClr val="bg1"/>
                </a:solidFill>
                <a:latin typeface="Arial"/>
                <a:cs typeface="Arial"/>
              </a:rPr>
              <a:t>Parlament</a:t>
            </a:r>
            <a:endParaRPr lang="en-US" sz="3200" b="1" dirty="0">
              <a:solidFill>
                <a:schemeClr val="bg1"/>
              </a:solidFill>
              <a:latin typeface="Arial"/>
              <a:cs typeface="Arial"/>
            </a:endParaRPr>
          </a:p>
        </p:txBody>
      </p:sp>
      <p:sp>
        <p:nvSpPr>
          <p:cNvPr id="7" name="Textfeld 9">
            <a:extLst>
              <a:ext uri="{FF2B5EF4-FFF2-40B4-BE49-F238E27FC236}">
                <a16:creationId xmlns:a16="http://schemas.microsoft.com/office/drawing/2014/main" xmlns="" id="{E625BDF8-1C94-4EF9-AC28-2D8DF29291AF}"/>
              </a:ext>
            </a:extLst>
          </p:cNvPr>
          <p:cNvSpPr txBox="1"/>
          <p:nvPr/>
        </p:nvSpPr>
        <p:spPr>
          <a:xfrm>
            <a:off x="5232431" y="4685572"/>
            <a:ext cx="3796552" cy="346249"/>
          </a:xfrm>
          <a:prstGeom prst="rect">
            <a:avLst/>
          </a:prstGeom>
          <a:noFill/>
          <a:ln cap="flat">
            <a:noFill/>
          </a:ln>
        </p:spPr>
        <p:txBody>
          <a:bodyPr vert="horz" wrap="none" lIns="68580" tIns="34290" rIns="68580" bIns="34290" anchor="t" anchorCtr="0" compatLnSpc="1">
            <a:spAutoFit/>
          </a:bodyPr>
          <a:lstStyle/>
          <a:p>
            <a:pPr defTabSz="685800">
              <a:defRPr sz="1800" b="0" i="0" u="none" strike="noStrike" kern="0" cap="none" spc="0" baseline="0">
                <a:solidFill>
                  <a:srgbClr val="000000"/>
                </a:solidFill>
                <a:uFillTx/>
              </a:defRPr>
            </a:pPr>
            <a:r>
              <a:rPr lang="de-DE" dirty="0">
                <a:solidFill>
                  <a:schemeClr val="bg1"/>
                </a:solidFill>
                <a:latin typeface="Arial" panose="020B0604020202020204" pitchFamily="34" charset="0"/>
                <a:cs typeface="Arial" panose="020B0604020202020204" pitchFamily="34" charset="0"/>
              </a:rPr>
              <a:t>Stephan.Raab@europarl.europa.eu</a:t>
            </a:r>
          </a:p>
        </p:txBody>
      </p:sp>
    </p:spTree>
    <p:extLst>
      <p:ext uri="{BB962C8B-B14F-4D97-AF65-F5344CB8AC3E}">
        <p14:creationId xmlns:p14="http://schemas.microsoft.com/office/powerpoint/2010/main" val="342467935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6FB7F53-F121-4B4B-B85C-0CFBFD4537FA}"/>
              </a:ext>
            </a:extLst>
          </p:cNvPr>
          <p:cNvPicPr>
            <a:picLocks noChangeAspect="1"/>
          </p:cNvPicPr>
          <p:nvPr/>
        </p:nvPicPr>
        <p:blipFill>
          <a:blip r:embed="rId3"/>
          <a:stretch>
            <a:fillRect/>
          </a:stretch>
        </p:blipFill>
        <p:spPr>
          <a:xfrm>
            <a:off x="-52402" y="0"/>
            <a:ext cx="9196400" cy="6130935"/>
          </a:xfrm>
          <a:prstGeom prst="rect">
            <a:avLst/>
          </a:prstGeom>
          <a:noFill/>
          <a:ln cap="flat">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a:extLst>
              <a:ext uri="{FF2B5EF4-FFF2-40B4-BE49-F238E27FC236}">
                <a16:creationId xmlns:a16="http://schemas.microsoft.com/office/drawing/2014/main" xmlns="" id="{DA463469-1469-49F3-8B0C-8EDA7E1A8C5F}"/>
              </a:ext>
            </a:extLst>
          </p:cNvPr>
          <p:cNvPicPr>
            <a:picLocks noChangeAspect="1"/>
          </p:cNvPicPr>
          <p:nvPr/>
        </p:nvPicPr>
        <p:blipFill>
          <a:blip r:embed="rId3"/>
          <a:srcRect b="7408"/>
          <a:stretch>
            <a:fillRect/>
          </a:stretch>
        </p:blipFill>
        <p:spPr>
          <a:xfrm>
            <a:off x="13" y="7"/>
            <a:ext cx="9143984" cy="5143493"/>
          </a:xfrm>
          <a:prstGeom prst="rect">
            <a:avLst/>
          </a:prstGeom>
          <a:noFill/>
          <a:ln cap="flat">
            <a:noFill/>
          </a:ln>
        </p:spPr>
      </p:pic>
      <p:pic>
        <p:nvPicPr>
          <p:cNvPr id="3" name="Grafik 5" descr="Ein Bild, das Regenschirm enthält.&#10;&#10;Automatisch generierte Beschreibung">
            <a:extLst>
              <a:ext uri="{FF2B5EF4-FFF2-40B4-BE49-F238E27FC236}">
                <a16:creationId xmlns:a16="http://schemas.microsoft.com/office/drawing/2014/main" xmlns="" id="{ABA97E22-B330-44AB-8BC3-01FD36DABDE7}"/>
              </a:ext>
            </a:extLst>
          </p:cNvPr>
          <p:cNvPicPr>
            <a:picLocks noChangeAspect="1"/>
          </p:cNvPicPr>
          <p:nvPr/>
        </p:nvPicPr>
        <p:blipFill>
          <a:blip r:embed="rId4"/>
          <a:stretch>
            <a:fillRect/>
          </a:stretch>
        </p:blipFill>
        <p:spPr>
          <a:xfrm>
            <a:off x="0" y="0"/>
            <a:ext cx="9143984" cy="5143493"/>
          </a:xfrm>
          <a:prstGeom prst="rect">
            <a:avLst/>
          </a:prstGeom>
          <a:noFill/>
          <a:ln cap="flat">
            <a:noFill/>
          </a:ln>
        </p:spPr>
      </p:pic>
      <p:pic>
        <p:nvPicPr>
          <p:cNvPr id="5" name="Grafik 4" descr="Ein Bild, das Person, draußen, Personen, Gruppe enthält.&#10;&#10;Automatisch generierte Beschreibung">
            <a:extLst>
              <a:ext uri="{FF2B5EF4-FFF2-40B4-BE49-F238E27FC236}">
                <a16:creationId xmlns:a16="http://schemas.microsoft.com/office/drawing/2014/main" xmlns="" id="{CAD22DE8-48B8-42CB-AC42-04FBBC0CDA03}"/>
              </a:ext>
            </a:extLst>
          </p:cNvPr>
          <p:cNvPicPr>
            <a:picLocks noChangeAspect="1"/>
          </p:cNvPicPr>
          <p:nvPr/>
        </p:nvPicPr>
        <p:blipFill>
          <a:blip r:embed="rId5"/>
          <a:stretch>
            <a:fillRect/>
          </a:stretch>
        </p:blipFill>
        <p:spPr>
          <a:xfrm>
            <a:off x="299989" y="0"/>
            <a:ext cx="8544021"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980"/>
            <a:ext cx="9298004" cy="5929162"/>
          </a:xfrm>
          <a:prstGeom prst="rect">
            <a:avLst/>
          </a:prstGeom>
        </p:spPr>
      </p:pic>
      <p:sp>
        <p:nvSpPr>
          <p:cNvPr id="11" name="Rectangle 10"/>
          <p:cNvSpPr/>
          <p:nvPr/>
        </p:nvSpPr>
        <p:spPr>
          <a:xfrm>
            <a:off x="500483" y="113729"/>
            <a:ext cx="5944499" cy="553998"/>
          </a:xfrm>
          <a:prstGeom prst="rect">
            <a:avLst/>
          </a:prstGeom>
        </p:spPr>
        <p:txBody>
          <a:bodyPr wrap="square">
            <a:spAutoFit/>
          </a:bodyPr>
          <a:lstStyle/>
          <a:p>
            <a:r>
              <a:rPr lang="fr-FR" sz="3000" b="1" dirty="0" err="1">
                <a:latin typeface="Arial"/>
                <a:cs typeface="Arial"/>
              </a:rPr>
              <a:t>Fraktionen</a:t>
            </a:r>
            <a:r>
              <a:rPr lang="fr-FR" sz="3000" b="1" dirty="0">
                <a:latin typeface="Arial"/>
                <a:cs typeface="Arial"/>
              </a:rPr>
              <a:t> </a:t>
            </a:r>
            <a:r>
              <a:rPr lang="fr-FR" sz="3000" b="1" dirty="0" err="1">
                <a:latin typeface="Arial"/>
                <a:cs typeface="Arial"/>
              </a:rPr>
              <a:t>im</a:t>
            </a:r>
            <a:r>
              <a:rPr lang="fr-FR" sz="3000" b="1" dirty="0">
                <a:latin typeface="Arial"/>
                <a:cs typeface="Arial"/>
              </a:rPr>
              <a:t> EP </a:t>
            </a:r>
            <a:r>
              <a:rPr lang="lt-LT" sz="3000" b="1" dirty="0">
                <a:latin typeface="Arial"/>
                <a:cs typeface="Arial"/>
              </a:rPr>
              <a:t>2019-2024</a:t>
            </a:r>
            <a:endParaRPr lang="en-US" sz="3000" b="1" dirty="0">
              <a:latin typeface="Arial"/>
              <a:cs typeface="Arial"/>
            </a:endParaRPr>
          </a:p>
        </p:txBody>
      </p:sp>
      <p:sp>
        <p:nvSpPr>
          <p:cNvPr id="12" name="Rectangle 11"/>
          <p:cNvSpPr/>
          <p:nvPr/>
        </p:nvSpPr>
        <p:spPr>
          <a:xfrm>
            <a:off x="2443146" y="4769407"/>
            <a:ext cx="6496050" cy="207749"/>
          </a:xfrm>
          <a:prstGeom prst="rect">
            <a:avLst/>
          </a:prstGeom>
        </p:spPr>
        <p:txBody>
          <a:bodyPr wrap="square">
            <a:spAutoFit/>
          </a:bodyPr>
          <a:lstStyle/>
          <a:p>
            <a:pPr algn="r"/>
            <a:r>
              <a:rPr lang="en-GB" sz="750" dirty="0">
                <a:latin typeface="Arial Narrow"/>
                <a:cs typeface="Arial Narrow"/>
              </a:rPr>
              <a:t>Stand 2.7. 2019</a:t>
            </a:r>
            <a:endParaRPr lang="en-US" sz="750" dirty="0">
              <a:latin typeface="Arial Narrow"/>
              <a:cs typeface="Arial Narrow"/>
            </a:endParaRPr>
          </a:p>
        </p:txBody>
      </p:sp>
      <p:sp>
        <p:nvSpPr>
          <p:cNvPr id="19" name="TextBox 18"/>
          <p:cNvSpPr txBox="1"/>
          <p:nvPr/>
        </p:nvSpPr>
        <p:spPr>
          <a:xfrm>
            <a:off x="3944183" y="3268951"/>
            <a:ext cx="1190625" cy="646331"/>
          </a:xfrm>
          <a:prstGeom prst="rect">
            <a:avLst/>
          </a:prstGeom>
          <a:noFill/>
        </p:spPr>
        <p:txBody>
          <a:bodyPr wrap="square" rtlCol="0">
            <a:spAutoFit/>
          </a:bodyPr>
          <a:lstStyle/>
          <a:p>
            <a:pPr algn="ctr"/>
            <a:r>
              <a:rPr lang="en-US" sz="3600" b="1" dirty="0">
                <a:latin typeface="Arial"/>
                <a:cs typeface="Arial"/>
              </a:rPr>
              <a:t>751</a:t>
            </a:r>
          </a:p>
        </p:txBody>
      </p:sp>
      <p:sp>
        <p:nvSpPr>
          <p:cNvPr id="20" name="TextBox 19"/>
          <p:cNvSpPr txBox="1"/>
          <p:nvPr/>
        </p:nvSpPr>
        <p:spPr>
          <a:xfrm>
            <a:off x="4058483" y="3784291"/>
            <a:ext cx="981075" cy="276999"/>
          </a:xfrm>
          <a:prstGeom prst="rect">
            <a:avLst/>
          </a:prstGeom>
          <a:noFill/>
        </p:spPr>
        <p:txBody>
          <a:bodyPr wrap="square" rtlCol="0">
            <a:spAutoFit/>
          </a:bodyPr>
          <a:lstStyle/>
          <a:p>
            <a:pPr algn="ctr"/>
            <a:r>
              <a:rPr lang="en-US" sz="1200" dirty="0" err="1">
                <a:latin typeface="Arial"/>
                <a:cs typeface="Arial"/>
              </a:rPr>
              <a:t>MdEPs</a:t>
            </a:r>
            <a:endParaRPr lang="en-US" sz="1200" dirty="0">
              <a:latin typeface="Arial"/>
              <a:cs typeface="Arial"/>
            </a:endParaRPr>
          </a:p>
        </p:txBody>
      </p:sp>
      <p:sp>
        <p:nvSpPr>
          <p:cNvPr id="21" name="TextBox 20"/>
          <p:cNvSpPr txBox="1"/>
          <p:nvPr/>
        </p:nvSpPr>
        <p:spPr>
          <a:xfrm>
            <a:off x="1672236" y="2723419"/>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1</a:t>
            </a:r>
            <a:r>
              <a:rPr lang="lt-LT" sz="1200" b="1" dirty="0">
                <a:solidFill>
                  <a:schemeClr val="bg1"/>
                </a:solidFill>
                <a:latin typeface="Arial"/>
                <a:cs typeface="Arial"/>
              </a:rPr>
              <a:t>5</a:t>
            </a:r>
            <a:r>
              <a:rPr lang="en-US" sz="1200" b="1" dirty="0">
                <a:solidFill>
                  <a:schemeClr val="bg1"/>
                </a:solidFill>
                <a:latin typeface="Arial"/>
                <a:cs typeface="Arial"/>
              </a:rPr>
              <a:t>4</a:t>
            </a:r>
          </a:p>
        </p:txBody>
      </p:sp>
      <p:sp>
        <p:nvSpPr>
          <p:cNvPr id="22" name="TextBox 21"/>
          <p:cNvSpPr txBox="1"/>
          <p:nvPr/>
        </p:nvSpPr>
        <p:spPr>
          <a:xfrm>
            <a:off x="1346908" y="3687588"/>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41</a:t>
            </a:r>
          </a:p>
        </p:txBody>
      </p:sp>
      <p:sp>
        <p:nvSpPr>
          <p:cNvPr id="23" name="TextBox 22"/>
          <p:cNvSpPr txBox="1"/>
          <p:nvPr/>
        </p:nvSpPr>
        <p:spPr>
          <a:xfrm>
            <a:off x="2591385" y="1854289"/>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74</a:t>
            </a:r>
          </a:p>
        </p:txBody>
      </p:sp>
      <p:sp>
        <p:nvSpPr>
          <p:cNvPr id="24" name="TextBox 23"/>
          <p:cNvSpPr txBox="1"/>
          <p:nvPr/>
        </p:nvSpPr>
        <p:spPr>
          <a:xfrm>
            <a:off x="3638388" y="1456835"/>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108</a:t>
            </a:r>
          </a:p>
        </p:txBody>
      </p:sp>
      <p:sp>
        <p:nvSpPr>
          <p:cNvPr id="25" name="TextBox 24"/>
          <p:cNvSpPr txBox="1"/>
          <p:nvPr/>
        </p:nvSpPr>
        <p:spPr>
          <a:xfrm>
            <a:off x="5445150" y="1595334"/>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182</a:t>
            </a:r>
          </a:p>
        </p:txBody>
      </p:sp>
      <p:sp>
        <p:nvSpPr>
          <p:cNvPr id="26" name="TextBox 25"/>
          <p:cNvSpPr txBox="1"/>
          <p:nvPr/>
        </p:nvSpPr>
        <p:spPr>
          <a:xfrm>
            <a:off x="6678291" y="2364602"/>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62</a:t>
            </a:r>
          </a:p>
        </p:txBody>
      </p:sp>
      <p:sp>
        <p:nvSpPr>
          <p:cNvPr id="27" name="TextBox 26"/>
          <p:cNvSpPr txBox="1"/>
          <p:nvPr/>
        </p:nvSpPr>
        <p:spPr>
          <a:xfrm>
            <a:off x="7076732" y="2934243"/>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73</a:t>
            </a:r>
          </a:p>
        </p:txBody>
      </p:sp>
      <p:sp>
        <p:nvSpPr>
          <p:cNvPr id="28" name="TextBox 27"/>
          <p:cNvSpPr txBox="1"/>
          <p:nvPr/>
        </p:nvSpPr>
        <p:spPr>
          <a:xfrm>
            <a:off x="7253623" y="3601638"/>
            <a:ext cx="552450" cy="276999"/>
          </a:xfrm>
          <a:prstGeom prst="rect">
            <a:avLst/>
          </a:prstGeom>
          <a:noFill/>
        </p:spPr>
        <p:txBody>
          <a:bodyPr wrap="square" rtlCol="0">
            <a:spAutoFit/>
          </a:bodyPr>
          <a:lstStyle/>
          <a:p>
            <a:pPr algn="ctr"/>
            <a:r>
              <a:rPr lang="en-US" sz="1200" b="1" dirty="0">
                <a:solidFill>
                  <a:schemeClr val="bg1"/>
                </a:solidFill>
                <a:latin typeface="Arial"/>
                <a:cs typeface="Arial"/>
              </a:rPr>
              <a:t>57</a:t>
            </a:r>
          </a:p>
        </p:txBody>
      </p:sp>
      <p:sp>
        <p:nvSpPr>
          <p:cNvPr id="29" name="TextBox 28"/>
          <p:cNvSpPr txBox="1"/>
          <p:nvPr/>
        </p:nvSpPr>
        <p:spPr>
          <a:xfrm>
            <a:off x="7598997" y="4041145"/>
            <a:ext cx="552450" cy="276999"/>
          </a:xfrm>
          <a:prstGeom prst="rect">
            <a:avLst/>
          </a:prstGeom>
          <a:noFill/>
        </p:spPr>
        <p:txBody>
          <a:bodyPr wrap="square" rtlCol="0">
            <a:spAutoFit/>
          </a:bodyPr>
          <a:lstStyle/>
          <a:p>
            <a:pPr algn="ctr"/>
            <a:endParaRPr lang="en-US" sz="1200" b="1" dirty="0">
              <a:solidFill>
                <a:schemeClr val="bg1"/>
              </a:solidFill>
              <a:latin typeface="Arial"/>
              <a:cs typeface="Arial"/>
            </a:endParaRPr>
          </a:p>
        </p:txBody>
      </p:sp>
      <p:sp>
        <p:nvSpPr>
          <p:cNvPr id="2" name="TextBox 1"/>
          <p:cNvSpPr txBox="1"/>
          <p:nvPr/>
        </p:nvSpPr>
        <p:spPr>
          <a:xfrm>
            <a:off x="5878287" y="1390395"/>
            <a:ext cx="2986580" cy="461665"/>
          </a:xfrm>
          <a:prstGeom prst="rect">
            <a:avLst/>
          </a:prstGeom>
          <a:noFill/>
        </p:spPr>
        <p:txBody>
          <a:bodyPr wrap="square" rtlCol="0">
            <a:spAutoFit/>
          </a:bodyPr>
          <a:lstStyle/>
          <a:p>
            <a:pPr lvl="0" algn="ctr" fontAlgn="base">
              <a:spcBef>
                <a:spcPct val="0"/>
              </a:spcBef>
              <a:spcAft>
                <a:spcPct val="0"/>
              </a:spcAft>
            </a:pPr>
            <a:r>
              <a:rPr lang="de-DE" sz="1200" b="1" dirty="0">
                <a:solidFill>
                  <a:srgbClr val="000000"/>
                </a:solidFill>
                <a:latin typeface="Arial"/>
                <a:ea typeface="ＭＳ Ｐゴシック" charset="0"/>
                <a:cs typeface="Arial"/>
              </a:rPr>
              <a:t>Fraktion der Europäischen Volkspartei</a:t>
            </a:r>
            <a:endParaRPr lang="en-GB" altLang="ja-JP" sz="1200" b="1" dirty="0">
              <a:solidFill>
                <a:srgbClr val="000000"/>
              </a:solidFill>
              <a:latin typeface="Arial"/>
              <a:ea typeface="ＭＳ Ｐゴシック" charset="0"/>
              <a:cs typeface="Arial"/>
            </a:endParaRPr>
          </a:p>
          <a:p>
            <a:pPr lvl="0" algn="ctr" fontAlgn="base">
              <a:spcBef>
                <a:spcPct val="0"/>
              </a:spcBef>
              <a:spcAft>
                <a:spcPct val="0"/>
              </a:spcAft>
            </a:pPr>
            <a:r>
              <a:rPr lang="en-GB" altLang="ja-JP" sz="1200" b="1" dirty="0">
                <a:solidFill>
                  <a:srgbClr val="000000"/>
                </a:solidFill>
                <a:latin typeface="Arial"/>
                <a:ea typeface="ＭＳ Ｐゴシック" charset="0"/>
                <a:cs typeface="Arial"/>
              </a:rPr>
              <a:t> (</a:t>
            </a:r>
            <a:r>
              <a:rPr lang="en-GB" altLang="ja-JP" sz="1200" b="1" dirty="0" err="1">
                <a:solidFill>
                  <a:srgbClr val="000000"/>
                </a:solidFill>
                <a:latin typeface="Arial"/>
                <a:ea typeface="ＭＳ Ｐゴシック" charset="0"/>
                <a:cs typeface="Arial"/>
              </a:rPr>
              <a:t>Christdemokraten</a:t>
            </a:r>
            <a:r>
              <a:rPr lang="en-GB" altLang="ja-JP" sz="1200" b="1" dirty="0">
                <a:solidFill>
                  <a:srgbClr val="000000"/>
                </a:solidFill>
                <a:latin typeface="Arial"/>
                <a:ea typeface="ＭＳ Ｐゴシック" charset="0"/>
                <a:cs typeface="Arial"/>
              </a:rPr>
              <a:t>)</a:t>
            </a:r>
            <a:endParaRPr lang="en-GB" sz="1200" b="1" dirty="0">
              <a:solidFill>
                <a:srgbClr val="000000"/>
              </a:solidFill>
              <a:latin typeface="Arial"/>
              <a:ea typeface="ＭＳ Ｐゴシック" charset="0"/>
              <a:cs typeface="Arial"/>
            </a:endParaRPr>
          </a:p>
        </p:txBody>
      </p:sp>
      <p:sp>
        <p:nvSpPr>
          <p:cNvPr id="17" name="TextBox 16"/>
          <p:cNvSpPr txBox="1"/>
          <p:nvPr/>
        </p:nvSpPr>
        <p:spPr>
          <a:xfrm>
            <a:off x="6990613" y="2316041"/>
            <a:ext cx="2189484" cy="646331"/>
          </a:xfrm>
          <a:prstGeom prst="rect">
            <a:avLst/>
          </a:prstGeom>
          <a:noFill/>
        </p:spPr>
        <p:txBody>
          <a:bodyPr wrap="square" rtlCol="0">
            <a:spAutoFit/>
          </a:bodyPr>
          <a:lstStyle/>
          <a:p>
            <a:pPr lvl="0" algn="ctr" fontAlgn="base">
              <a:spcBef>
                <a:spcPct val="0"/>
              </a:spcBef>
              <a:spcAft>
                <a:spcPct val="0"/>
              </a:spcAft>
            </a:pPr>
            <a:r>
              <a:rPr lang="de-DE" sz="1200" b="1" dirty="0">
                <a:solidFill>
                  <a:srgbClr val="000000"/>
                </a:solidFill>
                <a:latin typeface="Arial"/>
                <a:ea typeface="ＭＳ Ｐゴシック" charset="0"/>
                <a:cs typeface="Arial"/>
              </a:rPr>
              <a:t>Fraktion der Europäischen Konservativen und Reformer</a:t>
            </a:r>
            <a:endParaRPr lang="en-GB" sz="1200" b="1" dirty="0">
              <a:solidFill>
                <a:srgbClr val="000000"/>
              </a:solidFill>
              <a:latin typeface="Arial"/>
              <a:ea typeface="ＭＳ Ｐゴシック" charset="0"/>
              <a:cs typeface="Arial"/>
            </a:endParaRPr>
          </a:p>
        </p:txBody>
      </p:sp>
      <p:sp>
        <p:nvSpPr>
          <p:cNvPr id="18" name="TextBox 17"/>
          <p:cNvSpPr txBox="1"/>
          <p:nvPr/>
        </p:nvSpPr>
        <p:spPr>
          <a:xfrm>
            <a:off x="7421078" y="3288448"/>
            <a:ext cx="1657913" cy="461665"/>
          </a:xfrm>
          <a:prstGeom prst="rect">
            <a:avLst/>
          </a:prstGeom>
          <a:noFill/>
        </p:spPr>
        <p:txBody>
          <a:bodyPr wrap="square" rtlCol="0">
            <a:spAutoFit/>
          </a:bodyPr>
          <a:lstStyle/>
          <a:p>
            <a:pPr lvl="0" algn="ctr" fontAlgn="base">
              <a:spcBef>
                <a:spcPct val="0"/>
              </a:spcBef>
              <a:spcAft>
                <a:spcPct val="0"/>
              </a:spcAft>
            </a:pPr>
            <a:r>
              <a:rPr lang="en-US" sz="1200" b="1" dirty="0" err="1">
                <a:latin typeface="Arial" panose="020B0604020202020204" pitchFamily="34" charset="0"/>
                <a:cs typeface="Arial" panose="020B0604020202020204" pitchFamily="34" charset="0"/>
              </a:rPr>
              <a:t>Fraktion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Identität</a:t>
            </a:r>
            <a:r>
              <a:rPr lang="en-US" sz="1200" b="1" dirty="0">
                <a:latin typeface="Arial" panose="020B0604020202020204" pitchFamily="34" charset="0"/>
                <a:cs typeface="Arial" panose="020B0604020202020204" pitchFamily="34" charset="0"/>
              </a:rPr>
              <a:t> und </a:t>
            </a:r>
            <a:r>
              <a:rPr lang="en-US" sz="1200" b="1" dirty="0" err="1">
                <a:latin typeface="Arial" panose="020B0604020202020204" pitchFamily="34" charset="0"/>
                <a:cs typeface="Arial" panose="020B0604020202020204" pitchFamily="34" charset="0"/>
              </a:rPr>
              <a:t>Demokratie</a:t>
            </a:r>
            <a:endParaRPr lang="en-GB" sz="12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1" name="TextBox 30"/>
          <p:cNvSpPr txBox="1"/>
          <p:nvPr/>
        </p:nvSpPr>
        <p:spPr>
          <a:xfrm>
            <a:off x="7230741" y="4053835"/>
            <a:ext cx="1766836" cy="461665"/>
          </a:xfrm>
          <a:prstGeom prst="rect">
            <a:avLst/>
          </a:prstGeom>
          <a:noFill/>
        </p:spPr>
        <p:txBody>
          <a:bodyPr wrap="square" rtlCol="0">
            <a:spAutoFit/>
          </a:bodyPr>
          <a:lstStyle/>
          <a:p>
            <a:pPr lvl="0" algn="ctr" fontAlgn="base">
              <a:spcBef>
                <a:spcPct val="0"/>
              </a:spcBef>
              <a:spcAft>
                <a:spcPct val="0"/>
              </a:spcAft>
            </a:pPr>
            <a:r>
              <a:rPr lang="en-GB" sz="1200" b="1" dirty="0" err="1">
                <a:solidFill>
                  <a:srgbClr val="000000"/>
                </a:solidFill>
                <a:latin typeface="Arial"/>
                <a:ea typeface="ＭＳ Ｐゴシック" charset="0"/>
                <a:cs typeface="Arial"/>
              </a:rPr>
              <a:t>Fraktionslose</a:t>
            </a:r>
            <a:r>
              <a:rPr lang="en-GB" sz="1200" b="1" dirty="0">
                <a:solidFill>
                  <a:srgbClr val="000000"/>
                </a:solidFill>
                <a:latin typeface="Arial"/>
                <a:ea typeface="ＭＳ Ｐゴシック" charset="0"/>
                <a:cs typeface="Arial"/>
              </a:rPr>
              <a:t> </a:t>
            </a:r>
            <a:r>
              <a:rPr lang="en-GB" sz="1200" b="1" dirty="0" err="1">
                <a:solidFill>
                  <a:srgbClr val="000000"/>
                </a:solidFill>
                <a:latin typeface="Arial"/>
                <a:ea typeface="ＭＳ Ｐゴシック" charset="0"/>
                <a:cs typeface="Arial"/>
              </a:rPr>
              <a:t>Mitglieder</a:t>
            </a:r>
            <a:endParaRPr lang="en-GB" sz="1200" b="1" dirty="0">
              <a:solidFill>
                <a:srgbClr val="000000"/>
              </a:solidFill>
              <a:latin typeface="Arial"/>
              <a:ea typeface="ＭＳ Ｐゴシック" charset="0"/>
              <a:cs typeface="Arial"/>
            </a:endParaRPr>
          </a:p>
        </p:txBody>
      </p:sp>
      <p:sp>
        <p:nvSpPr>
          <p:cNvPr id="32" name="TextBox 31"/>
          <p:cNvSpPr txBox="1"/>
          <p:nvPr/>
        </p:nvSpPr>
        <p:spPr>
          <a:xfrm>
            <a:off x="3015530" y="1240366"/>
            <a:ext cx="1674836" cy="276999"/>
          </a:xfrm>
          <a:prstGeom prst="rect">
            <a:avLst/>
          </a:prstGeom>
          <a:noFill/>
        </p:spPr>
        <p:txBody>
          <a:bodyPr wrap="square" rtlCol="0">
            <a:spAutoFit/>
          </a:bodyPr>
          <a:lstStyle/>
          <a:p>
            <a:pPr lvl="0" algn="ctr" fontAlgn="base">
              <a:spcBef>
                <a:spcPct val="0"/>
              </a:spcBef>
              <a:spcAft>
                <a:spcPct val="0"/>
              </a:spcAft>
            </a:pPr>
            <a:r>
              <a:rPr lang="en-US" sz="1200" b="1" dirty="0">
                <a:latin typeface="Arial" panose="020B0604020202020204" pitchFamily="34" charset="0"/>
                <a:cs typeface="Arial" panose="020B0604020202020204" pitchFamily="34" charset="0"/>
              </a:rPr>
              <a:t>Renew Europe</a:t>
            </a:r>
            <a:endParaRPr lang="en-GB" sz="12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659329" y="1659054"/>
            <a:ext cx="2336394" cy="461665"/>
          </a:xfrm>
          <a:prstGeom prst="rect">
            <a:avLst/>
          </a:prstGeom>
          <a:noFill/>
        </p:spPr>
        <p:txBody>
          <a:bodyPr wrap="square" rtlCol="0">
            <a:spAutoFit/>
          </a:bodyPr>
          <a:lstStyle/>
          <a:p>
            <a:pPr lvl="0" algn="ctr" fontAlgn="base">
              <a:spcBef>
                <a:spcPct val="0"/>
              </a:spcBef>
              <a:spcAft>
                <a:spcPct val="0"/>
              </a:spcAft>
            </a:pPr>
            <a:r>
              <a:rPr lang="nl-BE" sz="1200" b="1" dirty="0" err="1">
                <a:solidFill>
                  <a:srgbClr val="000000"/>
                </a:solidFill>
                <a:latin typeface="Arial"/>
                <a:ea typeface="ＭＳ Ｐゴシック" charset="0"/>
                <a:cs typeface="Arial"/>
              </a:rPr>
              <a:t>Fraktion</a:t>
            </a:r>
            <a:r>
              <a:rPr lang="nl-BE" sz="1200" b="1" dirty="0">
                <a:solidFill>
                  <a:srgbClr val="000000"/>
                </a:solidFill>
                <a:latin typeface="Arial"/>
                <a:ea typeface="ＭＳ Ｐゴシック" charset="0"/>
                <a:cs typeface="Arial"/>
              </a:rPr>
              <a:t> der </a:t>
            </a:r>
            <a:r>
              <a:rPr lang="nl-BE" sz="1200" b="1" dirty="0" err="1">
                <a:solidFill>
                  <a:srgbClr val="000000"/>
                </a:solidFill>
                <a:latin typeface="Arial"/>
                <a:ea typeface="ＭＳ Ｐゴシック" charset="0"/>
                <a:cs typeface="Arial"/>
              </a:rPr>
              <a:t>Grünen</a:t>
            </a:r>
            <a:r>
              <a:rPr lang="nl-BE" sz="1200" b="1" dirty="0">
                <a:solidFill>
                  <a:srgbClr val="000000"/>
                </a:solidFill>
                <a:latin typeface="Arial"/>
                <a:ea typeface="ＭＳ Ｐゴシック" charset="0"/>
                <a:cs typeface="Arial"/>
              </a:rPr>
              <a:t> / </a:t>
            </a:r>
            <a:r>
              <a:rPr lang="nl-BE" sz="1200" b="1" dirty="0" err="1">
                <a:solidFill>
                  <a:srgbClr val="000000"/>
                </a:solidFill>
                <a:latin typeface="Arial"/>
                <a:ea typeface="ＭＳ Ｐゴシック" charset="0"/>
                <a:cs typeface="Arial"/>
              </a:rPr>
              <a:t>Freie</a:t>
            </a:r>
            <a:r>
              <a:rPr lang="nl-BE" sz="1200" b="1" dirty="0">
                <a:solidFill>
                  <a:srgbClr val="000000"/>
                </a:solidFill>
                <a:latin typeface="Arial"/>
                <a:ea typeface="ＭＳ Ｐゴシック" charset="0"/>
                <a:cs typeface="Arial"/>
              </a:rPr>
              <a:t> </a:t>
            </a:r>
            <a:r>
              <a:rPr lang="nl-BE" sz="1200" b="1" dirty="0" err="1">
                <a:solidFill>
                  <a:srgbClr val="000000"/>
                </a:solidFill>
                <a:latin typeface="Arial"/>
                <a:ea typeface="ＭＳ Ｐゴシック" charset="0"/>
                <a:cs typeface="Arial"/>
              </a:rPr>
              <a:t>Europäische</a:t>
            </a:r>
            <a:r>
              <a:rPr lang="nl-BE" sz="1200" b="1" dirty="0">
                <a:solidFill>
                  <a:srgbClr val="000000"/>
                </a:solidFill>
                <a:latin typeface="Arial"/>
                <a:ea typeface="ＭＳ Ｐゴシック" charset="0"/>
                <a:cs typeface="Arial"/>
              </a:rPr>
              <a:t> Allianz</a:t>
            </a:r>
            <a:endParaRPr lang="en-GB" sz="1200" b="1" dirty="0">
              <a:solidFill>
                <a:srgbClr val="000000"/>
              </a:solidFill>
              <a:latin typeface="Arial"/>
              <a:ea typeface="ＭＳ Ｐゴシック" charset="0"/>
              <a:cs typeface="Arial"/>
            </a:endParaRPr>
          </a:p>
        </p:txBody>
      </p:sp>
      <p:sp>
        <p:nvSpPr>
          <p:cNvPr id="34" name="TextBox 33"/>
          <p:cNvSpPr txBox="1"/>
          <p:nvPr/>
        </p:nvSpPr>
        <p:spPr>
          <a:xfrm>
            <a:off x="-50648" y="2653633"/>
            <a:ext cx="2040557" cy="769441"/>
          </a:xfrm>
          <a:prstGeom prst="rect">
            <a:avLst/>
          </a:prstGeom>
          <a:noFill/>
        </p:spPr>
        <p:txBody>
          <a:bodyPr wrap="square" rtlCol="0">
            <a:spAutoFit/>
          </a:bodyPr>
          <a:lstStyle/>
          <a:p>
            <a:pPr lvl="0" algn="ctr" fontAlgn="base">
              <a:spcBef>
                <a:spcPct val="0"/>
              </a:spcBef>
              <a:spcAft>
                <a:spcPct val="0"/>
              </a:spcAft>
            </a:pPr>
            <a:r>
              <a:rPr lang="nl-BE" sz="1100" b="1" dirty="0" err="1">
                <a:solidFill>
                  <a:srgbClr val="000000"/>
                </a:solidFill>
                <a:latin typeface="Arial"/>
                <a:ea typeface="ＭＳ Ｐゴシック" charset="0"/>
                <a:cs typeface="Arial"/>
              </a:rPr>
              <a:t>Fraktion</a:t>
            </a:r>
            <a:r>
              <a:rPr lang="nl-BE" sz="1100" b="1" dirty="0">
                <a:solidFill>
                  <a:srgbClr val="000000"/>
                </a:solidFill>
                <a:latin typeface="Arial"/>
                <a:ea typeface="ＭＳ Ｐゴシック" charset="0"/>
                <a:cs typeface="Arial"/>
              </a:rPr>
              <a:t> der</a:t>
            </a:r>
          </a:p>
          <a:p>
            <a:pPr lvl="0" algn="ctr" fontAlgn="base">
              <a:spcBef>
                <a:spcPct val="0"/>
              </a:spcBef>
              <a:spcAft>
                <a:spcPct val="0"/>
              </a:spcAft>
            </a:pPr>
            <a:r>
              <a:rPr lang="nl-BE" sz="1100" b="1" dirty="0" err="1">
                <a:solidFill>
                  <a:srgbClr val="000000"/>
                </a:solidFill>
                <a:latin typeface="Arial"/>
                <a:ea typeface="ＭＳ Ｐゴシック" charset="0"/>
                <a:cs typeface="Arial"/>
              </a:rPr>
              <a:t>Progressiven</a:t>
            </a:r>
            <a:r>
              <a:rPr lang="nl-BE" sz="1100" b="1" dirty="0">
                <a:solidFill>
                  <a:srgbClr val="000000"/>
                </a:solidFill>
                <a:latin typeface="Arial"/>
                <a:ea typeface="ＭＳ Ｐゴシック" charset="0"/>
                <a:cs typeface="Arial"/>
              </a:rPr>
              <a:t> Allianz der </a:t>
            </a:r>
            <a:r>
              <a:rPr lang="nl-BE" sz="1100" b="1" dirty="0" err="1">
                <a:solidFill>
                  <a:srgbClr val="000000"/>
                </a:solidFill>
                <a:latin typeface="Arial"/>
                <a:ea typeface="ＭＳ Ｐゴシック" charset="0"/>
                <a:cs typeface="Arial"/>
              </a:rPr>
              <a:t>Sozialdemokraten</a:t>
            </a:r>
            <a:r>
              <a:rPr lang="nl-BE" sz="1100" b="1" dirty="0">
                <a:solidFill>
                  <a:srgbClr val="000000"/>
                </a:solidFill>
                <a:latin typeface="Arial"/>
                <a:ea typeface="ＭＳ Ｐゴシック" charset="0"/>
                <a:cs typeface="Arial"/>
              </a:rPr>
              <a:t> </a:t>
            </a:r>
            <a:r>
              <a:rPr lang="nl-BE" sz="1100" b="1" dirty="0" err="1">
                <a:solidFill>
                  <a:srgbClr val="000000"/>
                </a:solidFill>
                <a:latin typeface="Arial"/>
                <a:ea typeface="ＭＳ Ｐゴシック" charset="0"/>
                <a:cs typeface="Arial"/>
              </a:rPr>
              <a:t>im</a:t>
            </a:r>
            <a:r>
              <a:rPr lang="nl-BE" sz="1100" b="1" dirty="0">
                <a:solidFill>
                  <a:srgbClr val="000000"/>
                </a:solidFill>
                <a:latin typeface="Arial"/>
                <a:ea typeface="ＭＳ Ｐゴシック" charset="0"/>
                <a:cs typeface="Arial"/>
              </a:rPr>
              <a:t> </a:t>
            </a:r>
            <a:r>
              <a:rPr lang="nl-BE" sz="1100" b="1" dirty="0" err="1">
                <a:solidFill>
                  <a:srgbClr val="000000"/>
                </a:solidFill>
                <a:latin typeface="Arial"/>
                <a:ea typeface="ＭＳ Ｐゴシック" charset="0"/>
                <a:cs typeface="Arial"/>
              </a:rPr>
              <a:t>Europäischen</a:t>
            </a:r>
            <a:r>
              <a:rPr lang="nl-BE" sz="1100" b="1" dirty="0">
                <a:solidFill>
                  <a:srgbClr val="000000"/>
                </a:solidFill>
                <a:latin typeface="Arial"/>
                <a:ea typeface="ＭＳ Ｐゴシック" charset="0"/>
                <a:cs typeface="Arial"/>
              </a:rPr>
              <a:t> </a:t>
            </a:r>
            <a:r>
              <a:rPr lang="nl-BE" sz="1100" b="1" dirty="0" err="1">
                <a:solidFill>
                  <a:srgbClr val="000000"/>
                </a:solidFill>
                <a:latin typeface="Arial"/>
                <a:ea typeface="ＭＳ Ｐゴシック" charset="0"/>
                <a:cs typeface="Arial"/>
              </a:rPr>
              <a:t>Parlament</a:t>
            </a:r>
            <a:endParaRPr lang="en-GB" sz="1100" b="1" dirty="0">
              <a:solidFill>
                <a:srgbClr val="000000"/>
              </a:solidFill>
              <a:latin typeface="Arial"/>
              <a:ea typeface="ＭＳ Ｐゴシック" charset="0"/>
              <a:cs typeface="Arial"/>
            </a:endParaRPr>
          </a:p>
        </p:txBody>
      </p:sp>
      <p:sp>
        <p:nvSpPr>
          <p:cNvPr id="35" name="TextBox 34"/>
          <p:cNvSpPr txBox="1"/>
          <p:nvPr/>
        </p:nvSpPr>
        <p:spPr>
          <a:xfrm>
            <a:off x="52897" y="3809211"/>
            <a:ext cx="1928026" cy="830997"/>
          </a:xfrm>
          <a:prstGeom prst="rect">
            <a:avLst/>
          </a:prstGeom>
          <a:noFill/>
        </p:spPr>
        <p:txBody>
          <a:bodyPr wrap="square" rtlCol="0">
            <a:spAutoFit/>
          </a:bodyPr>
          <a:lstStyle/>
          <a:p>
            <a:pPr lvl="0" algn="ctr" fontAlgn="base">
              <a:spcBef>
                <a:spcPct val="0"/>
              </a:spcBef>
              <a:spcAft>
                <a:spcPct val="0"/>
              </a:spcAft>
            </a:pPr>
            <a:r>
              <a:rPr lang="de-DE" sz="1200" b="1" dirty="0" err="1">
                <a:solidFill>
                  <a:srgbClr val="000000"/>
                </a:solidFill>
                <a:latin typeface="Arial"/>
                <a:ea typeface="ＭＳ Ｐゴシック" charset="0"/>
                <a:cs typeface="Arial"/>
              </a:rPr>
              <a:t>Konföderale</a:t>
            </a:r>
            <a:r>
              <a:rPr lang="de-DE" sz="1200" b="1" dirty="0">
                <a:solidFill>
                  <a:srgbClr val="000000"/>
                </a:solidFill>
                <a:latin typeface="Arial"/>
                <a:ea typeface="ＭＳ Ｐゴシック" charset="0"/>
                <a:cs typeface="Arial"/>
              </a:rPr>
              <a:t/>
            </a:r>
            <a:br>
              <a:rPr lang="de-DE" sz="1200" b="1" dirty="0">
                <a:solidFill>
                  <a:srgbClr val="000000"/>
                </a:solidFill>
                <a:latin typeface="Arial"/>
                <a:ea typeface="ＭＳ Ｐゴシック" charset="0"/>
                <a:cs typeface="Arial"/>
              </a:rPr>
            </a:br>
            <a:r>
              <a:rPr lang="de-DE" sz="1200" b="1" dirty="0">
                <a:solidFill>
                  <a:srgbClr val="000000"/>
                </a:solidFill>
                <a:latin typeface="Arial"/>
                <a:ea typeface="ＭＳ Ｐゴシック" charset="0"/>
                <a:cs typeface="Arial"/>
              </a:rPr>
              <a:t>Fraktion der vereinigten Europäischen Linken / Nordische Grüne Linke</a:t>
            </a:r>
            <a:endParaRPr lang="nl-BE" sz="1200" b="1" dirty="0">
              <a:solidFill>
                <a:srgbClr val="000000"/>
              </a:solidFill>
              <a:latin typeface="Arial"/>
              <a:ea typeface="ＭＳ Ｐゴシック" charset="0"/>
              <a:cs typeface="Arial"/>
            </a:endParaRPr>
          </a:p>
        </p:txBody>
      </p:sp>
      <p:pic>
        <p:nvPicPr>
          <p:cNvPr id="5" name="Grafik 4" descr="Ein Bild, das Schild, Bus, Zeichnung, blau enthält.&#10;&#10;Automatisch generierte Beschreibung">
            <a:extLst>
              <a:ext uri="{FF2B5EF4-FFF2-40B4-BE49-F238E27FC236}">
                <a16:creationId xmlns:a16="http://schemas.microsoft.com/office/drawing/2014/main" xmlns="" id="{74E20733-485F-464B-9CE6-E5988E923607}"/>
              </a:ext>
            </a:extLst>
          </p:cNvPr>
          <p:cNvPicPr>
            <a:picLocks noChangeAspect="1"/>
          </p:cNvPicPr>
          <p:nvPr/>
        </p:nvPicPr>
        <p:blipFill>
          <a:blip r:embed="rId4"/>
          <a:stretch>
            <a:fillRect/>
          </a:stretch>
        </p:blipFill>
        <p:spPr>
          <a:xfrm>
            <a:off x="8515869" y="2826783"/>
            <a:ext cx="464653" cy="461665"/>
          </a:xfrm>
          <a:prstGeom prst="rect">
            <a:avLst/>
          </a:prstGeom>
        </p:spPr>
      </p:pic>
    </p:spTree>
    <p:extLst>
      <p:ext uri="{BB962C8B-B14F-4D97-AF65-F5344CB8AC3E}">
        <p14:creationId xmlns:p14="http://schemas.microsoft.com/office/powerpoint/2010/main" val="2584394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CD0F8C24-7B49-43A8-BC6C-86DA5F40C4E4}"/>
              </a:ext>
            </a:extLst>
          </p:cNvPr>
          <p:cNvPicPr>
            <a:picLocks noChangeAspect="1"/>
          </p:cNvPicPr>
          <p:nvPr/>
        </p:nvPicPr>
        <p:blipFill>
          <a:blip r:embed="rId3"/>
          <a:stretch>
            <a:fillRect/>
          </a:stretch>
        </p:blipFill>
        <p:spPr>
          <a:xfrm>
            <a:off x="2026628" y="101598"/>
            <a:ext cx="4905618" cy="4905618"/>
          </a:xfrm>
          <a:prstGeom prst="rect">
            <a:avLst/>
          </a:prstGeom>
          <a:noFill/>
          <a:ln cap="flat">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seats_200618_notext.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17505"/>
            <a:ext cx="9144000" cy="7180845"/>
          </a:xfrm>
          <a:prstGeom prst="rect">
            <a:avLst/>
          </a:prstGeom>
        </p:spPr>
      </p:pic>
      <p:sp>
        <p:nvSpPr>
          <p:cNvPr id="5" name="Rectangle 4"/>
          <p:cNvSpPr/>
          <p:nvPr/>
        </p:nvSpPr>
        <p:spPr>
          <a:xfrm>
            <a:off x="903633" y="222037"/>
            <a:ext cx="6496050" cy="584775"/>
          </a:xfrm>
          <a:prstGeom prst="rect">
            <a:avLst/>
          </a:prstGeom>
        </p:spPr>
        <p:txBody>
          <a:bodyPr wrap="square">
            <a:spAutoFit/>
          </a:bodyPr>
          <a:lstStyle/>
          <a:p>
            <a:r>
              <a:rPr lang="en-GB" sz="3200" b="1" dirty="0">
                <a:latin typeface="Arial"/>
                <a:cs typeface="Arial"/>
                <a:hlinkClick r:id="rId5"/>
              </a:rPr>
              <a:t>751 </a:t>
            </a:r>
            <a:r>
              <a:rPr lang="en-GB" sz="3200" b="1" dirty="0" err="1">
                <a:latin typeface="Arial"/>
                <a:cs typeface="Arial"/>
                <a:hlinkClick r:id="rId5"/>
              </a:rPr>
              <a:t>Abgeordnete</a:t>
            </a:r>
            <a:endParaRPr lang="en-US" sz="3200" b="1" dirty="0">
              <a:latin typeface="Arial"/>
              <a:cs typeface="Arial"/>
            </a:endParaRPr>
          </a:p>
        </p:txBody>
      </p:sp>
      <p:sp>
        <p:nvSpPr>
          <p:cNvPr id="6" name="Rectangle 5"/>
          <p:cNvSpPr/>
          <p:nvPr/>
        </p:nvSpPr>
        <p:spPr>
          <a:xfrm>
            <a:off x="3299173" y="4884198"/>
            <a:ext cx="5463086" cy="207749"/>
          </a:xfrm>
          <a:prstGeom prst="rect">
            <a:avLst/>
          </a:prstGeom>
        </p:spPr>
        <p:txBody>
          <a:bodyPr wrap="square">
            <a:spAutoFit/>
          </a:bodyPr>
          <a:lstStyle/>
          <a:p>
            <a:pPr algn="r"/>
            <a:r>
              <a:rPr lang="en-GB" sz="750" dirty="0">
                <a:latin typeface="Arial Narrow"/>
                <a:cs typeface="Arial Narrow"/>
              </a:rPr>
              <a:t>Stand 1.3.2019</a:t>
            </a:r>
            <a:endParaRPr lang="en-US" sz="750" dirty="0">
              <a:latin typeface="Arial Narrow"/>
              <a:cs typeface="Arial Narrow"/>
            </a:endParaRPr>
          </a:p>
        </p:txBody>
      </p:sp>
      <p:sp>
        <p:nvSpPr>
          <p:cNvPr id="8" name="Rectangle 7"/>
          <p:cNvSpPr/>
          <p:nvPr/>
        </p:nvSpPr>
        <p:spPr>
          <a:xfrm>
            <a:off x="882762" y="1139246"/>
            <a:ext cx="668501" cy="400110"/>
          </a:xfrm>
          <a:prstGeom prst="rect">
            <a:avLst/>
          </a:prstGeom>
        </p:spPr>
        <p:txBody>
          <a:bodyPr wrap="square">
            <a:spAutoFit/>
          </a:bodyPr>
          <a:lstStyle/>
          <a:p>
            <a:r>
              <a:rPr lang="en-GB" sz="2000" b="1" dirty="0">
                <a:latin typeface="Arial"/>
                <a:cs typeface="Arial"/>
              </a:rPr>
              <a:t>96</a:t>
            </a:r>
            <a:endParaRPr lang="en-US" sz="2000" b="1" dirty="0">
              <a:latin typeface="Arial"/>
              <a:cs typeface="Arial"/>
            </a:endParaRPr>
          </a:p>
        </p:txBody>
      </p:sp>
      <p:sp>
        <p:nvSpPr>
          <p:cNvPr id="9" name="Rectangle 8"/>
          <p:cNvSpPr/>
          <p:nvPr/>
        </p:nvSpPr>
        <p:spPr>
          <a:xfrm>
            <a:off x="1939606" y="1206960"/>
            <a:ext cx="1323818" cy="307777"/>
          </a:xfrm>
          <a:prstGeom prst="rect">
            <a:avLst/>
          </a:prstGeom>
        </p:spPr>
        <p:txBody>
          <a:bodyPr wrap="square">
            <a:spAutoFit/>
          </a:bodyPr>
          <a:lstStyle/>
          <a:p>
            <a:r>
              <a:rPr lang="en-GB" sz="1400" b="1" dirty="0">
                <a:latin typeface="Arial"/>
                <a:cs typeface="Arial"/>
              </a:rPr>
              <a:t>Deutschland</a:t>
            </a:r>
            <a:endParaRPr lang="en-US" sz="1400" b="1" dirty="0">
              <a:latin typeface="Arial"/>
              <a:cs typeface="Arial"/>
            </a:endParaRPr>
          </a:p>
        </p:txBody>
      </p:sp>
      <p:sp>
        <p:nvSpPr>
          <p:cNvPr id="10" name="Rectangle 9"/>
          <p:cNvSpPr/>
          <p:nvPr/>
        </p:nvSpPr>
        <p:spPr>
          <a:xfrm>
            <a:off x="881636" y="1520281"/>
            <a:ext cx="610019" cy="400110"/>
          </a:xfrm>
          <a:prstGeom prst="rect">
            <a:avLst/>
          </a:prstGeom>
        </p:spPr>
        <p:txBody>
          <a:bodyPr wrap="square">
            <a:spAutoFit/>
          </a:bodyPr>
          <a:lstStyle/>
          <a:p>
            <a:r>
              <a:rPr lang="en-GB" sz="2000" b="1" dirty="0">
                <a:latin typeface="Arial"/>
                <a:cs typeface="Arial"/>
              </a:rPr>
              <a:t>74</a:t>
            </a:r>
            <a:endParaRPr lang="en-US" sz="2000" b="1" dirty="0">
              <a:latin typeface="Arial"/>
              <a:cs typeface="Arial"/>
            </a:endParaRPr>
          </a:p>
        </p:txBody>
      </p:sp>
      <p:sp>
        <p:nvSpPr>
          <p:cNvPr id="11" name="Rectangle 10"/>
          <p:cNvSpPr/>
          <p:nvPr/>
        </p:nvSpPr>
        <p:spPr>
          <a:xfrm>
            <a:off x="1939606" y="1566355"/>
            <a:ext cx="1785431" cy="307777"/>
          </a:xfrm>
          <a:prstGeom prst="rect">
            <a:avLst/>
          </a:prstGeom>
        </p:spPr>
        <p:txBody>
          <a:bodyPr wrap="square">
            <a:spAutoFit/>
          </a:bodyPr>
          <a:lstStyle/>
          <a:p>
            <a:r>
              <a:rPr lang="en-GB" sz="1400" b="1" dirty="0" err="1">
                <a:latin typeface="Arial"/>
                <a:cs typeface="Arial"/>
              </a:rPr>
              <a:t>Frankreich</a:t>
            </a:r>
            <a:endParaRPr lang="en-US" sz="1400" b="1" dirty="0">
              <a:latin typeface="Arial"/>
              <a:cs typeface="Arial"/>
            </a:endParaRPr>
          </a:p>
        </p:txBody>
      </p:sp>
      <p:sp>
        <p:nvSpPr>
          <p:cNvPr id="12" name="Rectangle 11"/>
          <p:cNvSpPr/>
          <p:nvPr/>
        </p:nvSpPr>
        <p:spPr>
          <a:xfrm>
            <a:off x="881636" y="1892637"/>
            <a:ext cx="1295105" cy="400110"/>
          </a:xfrm>
          <a:prstGeom prst="rect">
            <a:avLst/>
          </a:prstGeom>
        </p:spPr>
        <p:txBody>
          <a:bodyPr wrap="square">
            <a:spAutoFit/>
          </a:bodyPr>
          <a:lstStyle/>
          <a:p>
            <a:r>
              <a:rPr lang="en-GB" sz="2000" b="1" dirty="0">
                <a:latin typeface="Arial"/>
                <a:cs typeface="Arial"/>
              </a:rPr>
              <a:t>73</a:t>
            </a:r>
            <a:endParaRPr lang="en-US" sz="2000" b="1" dirty="0">
              <a:latin typeface="Arial"/>
              <a:cs typeface="Arial"/>
            </a:endParaRPr>
          </a:p>
        </p:txBody>
      </p:sp>
      <p:sp>
        <p:nvSpPr>
          <p:cNvPr id="13" name="Rectangle 12"/>
          <p:cNvSpPr/>
          <p:nvPr/>
        </p:nvSpPr>
        <p:spPr>
          <a:xfrm>
            <a:off x="1939606" y="1971945"/>
            <a:ext cx="1788797" cy="307777"/>
          </a:xfrm>
          <a:prstGeom prst="rect">
            <a:avLst/>
          </a:prstGeom>
        </p:spPr>
        <p:txBody>
          <a:bodyPr wrap="square">
            <a:spAutoFit/>
          </a:bodyPr>
          <a:lstStyle/>
          <a:p>
            <a:r>
              <a:rPr lang="en-GB" sz="1400" b="1" dirty="0" err="1">
                <a:latin typeface="Arial"/>
                <a:cs typeface="Arial"/>
              </a:rPr>
              <a:t>Italien</a:t>
            </a:r>
            <a:endParaRPr lang="en-US" sz="1400" b="1" dirty="0">
              <a:latin typeface="Arial"/>
              <a:cs typeface="Arial"/>
            </a:endParaRPr>
          </a:p>
        </p:txBody>
      </p:sp>
      <p:sp>
        <p:nvSpPr>
          <p:cNvPr id="14" name="Rectangle 13"/>
          <p:cNvSpPr/>
          <p:nvPr/>
        </p:nvSpPr>
        <p:spPr>
          <a:xfrm>
            <a:off x="890307" y="2265082"/>
            <a:ext cx="1289045" cy="400110"/>
          </a:xfrm>
          <a:prstGeom prst="rect">
            <a:avLst/>
          </a:prstGeom>
        </p:spPr>
        <p:txBody>
          <a:bodyPr wrap="square">
            <a:spAutoFit/>
          </a:bodyPr>
          <a:lstStyle/>
          <a:p>
            <a:r>
              <a:rPr lang="en-GB" sz="2000" b="1" dirty="0">
                <a:latin typeface="Arial"/>
                <a:cs typeface="Arial"/>
              </a:rPr>
              <a:t>73</a:t>
            </a:r>
            <a:endParaRPr lang="en-US" sz="2000" b="1" dirty="0">
              <a:latin typeface="Arial"/>
              <a:cs typeface="Arial"/>
            </a:endParaRPr>
          </a:p>
        </p:txBody>
      </p:sp>
      <p:sp>
        <p:nvSpPr>
          <p:cNvPr id="15" name="Rectangle 14"/>
          <p:cNvSpPr/>
          <p:nvPr/>
        </p:nvSpPr>
        <p:spPr>
          <a:xfrm>
            <a:off x="1908700" y="2325849"/>
            <a:ext cx="1813644" cy="306951"/>
          </a:xfrm>
          <a:prstGeom prst="rect">
            <a:avLst/>
          </a:prstGeom>
        </p:spPr>
        <p:txBody>
          <a:bodyPr wrap="square">
            <a:spAutoFit/>
          </a:bodyPr>
          <a:lstStyle/>
          <a:p>
            <a:r>
              <a:rPr lang="en-GB" sz="1400" b="1" dirty="0" err="1">
                <a:latin typeface="Arial"/>
                <a:cs typeface="Arial"/>
              </a:rPr>
              <a:t>Verein</a:t>
            </a:r>
            <a:r>
              <a:rPr lang="en-GB" sz="1400" b="1" dirty="0">
                <a:latin typeface="Arial"/>
                <a:cs typeface="Arial"/>
              </a:rPr>
              <a:t>. </a:t>
            </a:r>
            <a:r>
              <a:rPr lang="en-GB" sz="1400" b="1" dirty="0" err="1">
                <a:latin typeface="Arial"/>
                <a:cs typeface="Arial"/>
              </a:rPr>
              <a:t>Königreich</a:t>
            </a:r>
            <a:endParaRPr lang="en-US" sz="1400" b="1" dirty="0">
              <a:latin typeface="Arial"/>
              <a:cs typeface="Arial"/>
            </a:endParaRPr>
          </a:p>
        </p:txBody>
      </p:sp>
      <p:sp>
        <p:nvSpPr>
          <p:cNvPr id="16" name="Rectangle 15"/>
          <p:cNvSpPr/>
          <p:nvPr/>
        </p:nvSpPr>
        <p:spPr>
          <a:xfrm>
            <a:off x="890308" y="2640629"/>
            <a:ext cx="1280206" cy="400110"/>
          </a:xfrm>
          <a:prstGeom prst="rect">
            <a:avLst/>
          </a:prstGeom>
        </p:spPr>
        <p:txBody>
          <a:bodyPr wrap="square">
            <a:spAutoFit/>
          </a:bodyPr>
          <a:lstStyle/>
          <a:p>
            <a:r>
              <a:rPr lang="en-GB" sz="2000" b="1" dirty="0">
                <a:latin typeface="Arial"/>
                <a:cs typeface="Arial"/>
              </a:rPr>
              <a:t>54</a:t>
            </a:r>
            <a:endParaRPr lang="en-US" sz="2000" b="1" dirty="0">
              <a:latin typeface="Arial"/>
              <a:cs typeface="Arial"/>
            </a:endParaRPr>
          </a:p>
        </p:txBody>
      </p:sp>
      <p:sp>
        <p:nvSpPr>
          <p:cNvPr id="17" name="Rectangle 16"/>
          <p:cNvSpPr/>
          <p:nvPr/>
        </p:nvSpPr>
        <p:spPr>
          <a:xfrm>
            <a:off x="1914112" y="2703202"/>
            <a:ext cx="1814291" cy="307777"/>
          </a:xfrm>
          <a:prstGeom prst="rect">
            <a:avLst/>
          </a:prstGeom>
        </p:spPr>
        <p:txBody>
          <a:bodyPr wrap="square">
            <a:spAutoFit/>
          </a:bodyPr>
          <a:lstStyle/>
          <a:p>
            <a:r>
              <a:rPr lang="en-GB" sz="1400" b="1" dirty="0" err="1">
                <a:latin typeface="Arial"/>
                <a:cs typeface="Arial"/>
              </a:rPr>
              <a:t>Spanien</a:t>
            </a:r>
            <a:endParaRPr lang="en-US" sz="1400" b="1" dirty="0">
              <a:latin typeface="Arial"/>
              <a:cs typeface="Arial"/>
            </a:endParaRPr>
          </a:p>
        </p:txBody>
      </p:sp>
      <p:sp>
        <p:nvSpPr>
          <p:cNvPr id="18" name="Rectangle 17"/>
          <p:cNvSpPr/>
          <p:nvPr/>
        </p:nvSpPr>
        <p:spPr>
          <a:xfrm>
            <a:off x="892582" y="3028592"/>
            <a:ext cx="1293060" cy="400110"/>
          </a:xfrm>
          <a:prstGeom prst="rect">
            <a:avLst/>
          </a:prstGeom>
        </p:spPr>
        <p:txBody>
          <a:bodyPr wrap="square">
            <a:spAutoFit/>
          </a:bodyPr>
          <a:lstStyle/>
          <a:p>
            <a:r>
              <a:rPr lang="en-GB" sz="2000" b="1" dirty="0">
                <a:latin typeface="Arial"/>
                <a:cs typeface="Arial"/>
              </a:rPr>
              <a:t>51</a:t>
            </a:r>
            <a:endParaRPr lang="en-US" sz="2000" b="1" dirty="0">
              <a:latin typeface="Arial"/>
              <a:cs typeface="Arial"/>
            </a:endParaRPr>
          </a:p>
        </p:txBody>
      </p:sp>
      <p:sp>
        <p:nvSpPr>
          <p:cNvPr id="19" name="Rectangle 18"/>
          <p:cNvSpPr/>
          <p:nvPr/>
        </p:nvSpPr>
        <p:spPr>
          <a:xfrm>
            <a:off x="1898386" y="3085834"/>
            <a:ext cx="1365038" cy="307777"/>
          </a:xfrm>
          <a:prstGeom prst="rect">
            <a:avLst/>
          </a:prstGeom>
        </p:spPr>
        <p:txBody>
          <a:bodyPr wrap="square">
            <a:spAutoFit/>
          </a:bodyPr>
          <a:lstStyle/>
          <a:p>
            <a:r>
              <a:rPr lang="en-GB" sz="1400" b="1" dirty="0" err="1">
                <a:latin typeface="Arial"/>
                <a:cs typeface="Arial"/>
              </a:rPr>
              <a:t>Polen</a:t>
            </a:r>
            <a:endParaRPr lang="en-US" sz="1400" b="1" dirty="0">
              <a:latin typeface="Arial"/>
              <a:cs typeface="Arial"/>
            </a:endParaRPr>
          </a:p>
        </p:txBody>
      </p:sp>
      <p:sp>
        <p:nvSpPr>
          <p:cNvPr id="20" name="Rectangle 19"/>
          <p:cNvSpPr/>
          <p:nvPr/>
        </p:nvSpPr>
        <p:spPr>
          <a:xfrm>
            <a:off x="895747" y="3374254"/>
            <a:ext cx="516794" cy="400110"/>
          </a:xfrm>
          <a:prstGeom prst="rect">
            <a:avLst/>
          </a:prstGeom>
        </p:spPr>
        <p:txBody>
          <a:bodyPr wrap="square">
            <a:spAutoFit/>
          </a:bodyPr>
          <a:lstStyle/>
          <a:p>
            <a:r>
              <a:rPr lang="en-GB" sz="2000" b="1" dirty="0">
                <a:latin typeface="Arial"/>
                <a:cs typeface="Arial"/>
              </a:rPr>
              <a:t>32</a:t>
            </a:r>
            <a:endParaRPr lang="en-US" sz="2000" b="1" dirty="0">
              <a:latin typeface="Arial"/>
              <a:cs typeface="Arial"/>
            </a:endParaRPr>
          </a:p>
        </p:txBody>
      </p:sp>
      <p:sp>
        <p:nvSpPr>
          <p:cNvPr id="21" name="Rectangle 20"/>
          <p:cNvSpPr/>
          <p:nvPr/>
        </p:nvSpPr>
        <p:spPr>
          <a:xfrm>
            <a:off x="1898386" y="3439119"/>
            <a:ext cx="1323818" cy="307777"/>
          </a:xfrm>
          <a:prstGeom prst="rect">
            <a:avLst/>
          </a:prstGeom>
        </p:spPr>
        <p:txBody>
          <a:bodyPr wrap="square">
            <a:spAutoFit/>
          </a:bodyPr>
          <a:lstStyle/>
          <a:p>
            <a:r>
              <a:rPr lang="en-GB" sz="1400" b="1" dirty="0" err="1">
                <a:latin typeface="Arial"/>
                <a:cs typeface="Arial"/>
              </a:rPr>
              <a:t>Rumänien</a:t>
            </a:r>
            <a:endParaRPr lang="en-US" sz="1400" b="1" dirty="0">
              <a:latin typeface="Arial"/>
              <a:cs typeface="Arial"/>
            </a:endParaRPr>
          </a:p>
        </p:txBody>
      </p:sp>
      <p:sp>
        <p:nvSpPr>
          <p:cNvPr id="22" name="Rectangle 21"/>
          <p:cNvSpPr/>
          <p:nvPr/>
        </p:nvSpPr>
        <p:spPr>
          <a:xfrm>
            <a:off x="905081" y="3757489"/>
            <a:ext cx="1292386" cy="400110"/>
          </a:xfrm>
          <a:prstGeom prst="rect">
            <a:avLst/>
          </a:prstGeom>
        </p:spPr>
        <p:txBody>
          <a:bodyPr wrap="square">
            <a:spAutoFit/>
          </a:bodyPr>
          <a:lstStyle/>
          <a:p>
            <a:r>
              <a:rPr lang="en-GB" sz="2000" b="1" dirty="0">
                <a:latin typeface="Arial"/>
                <a:cs typeface="Arial"/>
              </a:rPr>
              <a:t>26</a:t>
            </a:r>
            <a:endParaRPr lang="en-US" sz="2000" b="1" dirty="0">
              <a:latin typeface="Arial"/>
              <a:cs typeface="Arial"/>
            </a:endParaRPr>
          </a:p>
        </p:txBody>
      </p:sp>
      <p:sp>
        <p:nvSpPr>
          <p:cNvPr id="23" name="Rectangle 22"/>
          <p:cNvSpPr/>
          <p:nvPr/>
        </p:nvSpPr>
        <p:spPr>
          <a:xfrm>
            <a:off x="1898386" y="3836166"/>
            <a:ext cx="1313504" cy="307777"/>
          </a:xfrm>
          <a:prstGeom prst="rect">
            <a:avLst/>
          </a:prstGeom>
        </p:spPr>
        <p:txBody>
          <a:bodyPr wrap="square">
            <a:spAutoFit/>
          </a:bodyPr>
          <a:lstStyle/>
          <a:p>
            <a:r>
              <a:rPr lang="en-GB" sz="1400" b="1" dirty="0" err="1">
                <a:latin typeface="Arial"/>
                <a:cs typeface="Arial"/>
              </a:rPr>
              <a:t>Niederlande</a:t>
            </a:r>
            <a:endParaRPr lang="en-US" sz="1400" b="1" dirty="0">
              <a:latin typeface="Arial"/>
              <a:cs typeface="Arial"/>
            </a:endParaRPr>
          </a:p>
        </p:txBody>
      </p:sp>
      <p:sp>
        <p:nvSpPr>
          <p:cNvPr id="24" name="Rectangle 23"/>
          <p:cNvSpPr/>
          <p:nvPr/>
        </p:nvSpPr>
        <p:spPr>
          <a:xfrm>
            <a:off x="912896" y="4122501"/>
            <a:ext cx="1295753"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25" name="Rectangle 24"/>
          <p:cNvSpPr/>
          <p:nvPr/>
        </p:nvSpPr>
        <p:spPr>
          <a:xfrm>
            <a:off x="1898386" y="4217022"/>
            <a:ext cx="1585860" cy="307777"/>
          </a:xfrm>
          <a:prstGeom prst="rect">
            <a:avLst/>
          </a:prstGeom>
        </p:spPr>
        <p:txBody>
          <a:bodyPr wrap="square">
            <a:spAutoFit/>
          </a:bodyPr>
          <a:lstStyle/>
          <a:p>
            <a:r>
              <a:rPr lang="en-GB" sz="1400" b="1" dirty="0" err="1">
                <a:latin typeface="Arial"/>
                <a:cs typeface="Arial"/>
              </a:rPr>
              <a:t>Belgien</a:t>
            </a:r>
            <a:endParaRPr lang="en-US" sz="1400" b="1" dirty="0">
              <a:latin typeface="Arial"/>
              <a:cs typeface="Arial"/>
            </a:endParaRPr>
          </a:p>
        </p:txBody>
      </p:sp>
      <p:sp>
        <p:nvSpPr>
          <p:cNvPr id="26" name="Rectangle 25"/>
          <p:cNvSpPr/>
          <p:nvPr/>
        </p:nvSpPr>
        <p:spPr>
          <a:xfrm>
            <a:off x="913166" y="4491903"/>
            <a:ext cx="617564"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27" name="Rectangle 26"/>
          <p:cNvSpPr/>
          <p:nvPr/>
        </p:nvSpPr>
        <p:spPr>
          <a:xfrm>
            <a:off x="1898386" y="4600819"/>
            <a:ext cx="1747226" cy="307777"/>
          </a:xfrm>
          <a:prstGeom prst="rect">
            <a:avLst/>
          </a:prstGeom>
        </p:spPr>
        <p:txBody>
          <a:bodyPr wrap="square">
            <a:spAutoFit/>
          </a:bodyPr>
          <a:lstStyle/>
          <a:p>
            <a:r>
              <a:rPr lang="en-GB" sz="1400" b="1" dirty="0" err="1">
                <a:latin typeface="Arial"/>
                <a:cs typeface="Arial"/>
              </a:rPr>
              <a:t>Tschechien</a:t>
            </a:r>
            <a:endParaRPr lang="en-US" sz="1400" b="1" dirty="0">
              <a:latin typeface="Arial"/>
              <a:cs typeface="Arial"/>
            </a:endParaRPr>
          </a:p>
        </p:txBody>
      </p:sp>
      <p:sp>
        <p:nvSpPr>
          <p:cNvPr id="32" name="Rectangle 31"/>
          <p:cNvSpPr/>
          <p:nvPr/>
        </p:nvSpPr>
        <p:spPr>
          <a:xfrm>
            <a:off x="3507785" y="1144779"/>
            <a:ext cx="652040"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3" name="Rectangle 32"/>
          <p:cNvSpPr/>
          <p:nvPr/>
        </p:nvSpPr>
        <p:spPr>
          <a:xfrm>
            <a:off x="4456803" y="1228002"/>
            <a:ext cx="1323818" cy="307777"/>
          </a:xfrm>
          <a:prstGeom prst="rect">
            <a:avLst/>
          </a:prstGeom>
        </p:spPr>
        <p:txBody>
          <a:bodyPr wrap="square">
            <a:spAutoFit/>
          </a:bodyPr>
          <a:lstStyle/>
          <a:p>
            <a:r>
              <a:rPr lang="en-GB" sz="1400" b="1" dirty="0" err="1">
                <a:latin typeface="Arial"/>
                <a:cs typeface="Arial"/>
              </a:rPr>
              <a:t>Griechenland</a:t>
            </a:r>
            <a:endParaRPr lang="en-US" sz="1400" b="1" dirty="0">
              <a:latin typeface="Arial"/>
              <a:cs typeface="Arial"/>
            </a:endParaRPr>
          </a:p>
        </p:txBody>
      </p:sp>
      <p:sp>
        <p:nvSpPr>
          <p:cNvPr id="34" name="Rectangle 33"/>
          <p:cNvSpPr/>
          <p:nvPr/>
        </p:nvSpPr>
        <p:spPr>
          <a:xfrm>
            <a:off x="3499348" y="1525803"/>
            <a:ext cx="640419"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5" name="Rectangle 34"/>
          <p:cNvSpPr/>
          <p:nvPr/>
        </p:nvSpPr>
        <p:spPr>
          <a:xfrm>
            <a:off x="4483086" y="1585607"/>
            <a:ext cx="1323818" cy="307777"/>
          </a:xfrm>
          <a:prstGeom prst="rect">
            <a:avLst/>
          </a:prstGeom>
        </p:spPr>
        <p:txBody>
          <a:bodyPr wrap="square">
            <a:spAutoFit/>
          </a:bodyPr>
          <a:lstStyle/>
          <a:p>
            <a:r>
              <a:rPr lang="en-GB" sz="1400" b="1" dirty="0" err="1">
                <a:latin typeface="Arial"/>
                <a:cs typeface="Arial"/>
              </a:rPr>
              <a:t>Ungarn</a:t>
            </a:r>
            <a:endParaRPr lang="en-US" sz="1400" b="1" dirty="0">
              <a:latin typeface="Arial"/>
              <a:cs typeface="Arial"/>
            </a:endParaRPr>
          </a:p>
        </p:txBody>
      </p:sp>
      <p:sp>
        <p:nvSpPr>
          <p:cNvPr id="36" name="Rectangle 35"/>
          <p:cNvSpPr/>
          <p:nvPr/>
        </p:nvSpPr>
        <p:spPr>
          <a:xfrm>
            <a:off x="3506831" y="1863847"/>
            <a:ext cx="643786" cy="400110"/>
          </a:xfrm>
          <a:prstGeom prst="rect">
            <a:avLst/>
          </a:prstGeom>
        </p:spPr>
        <p:txBody>
          <a:bodyPr wrap="square">
            <a:spAutoFit/>
          </a:bodyPr>
          <a:lstStyle/>
          <a:p>
            <a:r>
              <a:rPr lang="en-GB" sz="2000" b="1" dirty="0">
                <a:latin typeface="Arial"/>
                <a:cs typeface="Arial"/>
              </a:rPr>
              <a:t>21</a:t>
            </a:r>
            <a:endParaRPr lang="en-US" sz="2000" b="1" dirty="0">
              <a:latin typeface="Arial"/>
              <a:cs typeface="Arial"/>
            </a:endParaRPr>
          </a:p>
        </p:txBody>
      </p:sp>
      <p:sp>
        <p:nvSpPr>
          <p:cNvPr id="37" name="Rectangle 36"/>
          <p:cNvSpPr/>
          <p:nvPr/>
        </p:nvSpPr>
        <p:spPr>
          <a:xfrm>
            <a:off x="4483086" y="1962173"/>
            <a:ext cx="1323818" cy="307777"/>
          </a:xfrm>
          <a:prstGeom prst="rect">
            <a:avLst/>
          </a:prstGeom>
        </p:spPr>
        <p:txBody>
          <a:bodyPr wrap="square">
            <a:spAutoFit/>
          </a:bodyPr>
          <a:lstStyle/>
          <a:p>
            <a:r>
              <a:rPr lang="en-GB" sz="1400" b="1" dirty="0">
                <a:latin typeface="Arial"/>
                <a:cs typeface="Arial"/>
              </a:rPr>
              <a:t>Portugal</a:t>
            </a:r>
            <a:endParaRPr lang="en-US" sz="1400" b="1" dirty="0">
              <a:latin typeface="Arial"/>
              <a:cs typeface="Arial"/>
            </a:endParaRPr>
          </a:p>
        </p:txBody>
      </p:sp>
      <p:sp>
        <p:nvSpPr>
          <p:cNvPr id="38" name="Rectangle 37"/>
          <p:cNvSpPr/>
          <p:nvPr/>
        </p:nvSpPr>
        <p:spPr>
          <a:xfrm>
            <a:off x="3512573" y="2254280"/>
            <a:ext cx="649995" cy="400110"/>
          </a:xfrm>
          <a:prstGeom prst="rect">
            <a:avLst/>
          </a:prstGeom>
        </p:spPr>
        <p:txBody>
          <a:bodyPr wrap="square">
            <a:spAutoFit/>
          </a:bodyPr>
          <a:lstStyle/>
          <a:p>
            <a:r>
              <a:rPr lang="en-GB" sz="2000" b="1" dirty="0">
                <a:latin typeface="Arial"/>
                <a:cs typeface="Arial"/>
              </a:rPr>
              <a:t>20</a:t>
            </a:r>
            <a:endParaRPr lang="en-US" sz="2000" b="1" dirty="0">
              <a:latin typeface="Arial"/>
              <a:cs typeface="Arial"/>
            </a:endParaRPr>
          </a:p>
        </p:txBody>
      </p:sp>
      <p:sp>
        <p:nvSpPr>
          <p:cNvPr id="39" name="Rectangle 38"/>
          <p:cNvSpPr/>
          <p:nvPr/>
        </p:nvSpPr>
        <p:spPr>
          <a:xfrm>
            <a:off x="4483086" y="2333690"/>
            <a:ext cx="1323818" cy="307777"/>
          </a:xfrm>
          <a:prstGeom prst="rect">
            <a:avLst/>
          </a:prstGeom>
        </p:spPr>
        <p:txBody>
          <a:bodyPr wrap="square">
            <a:spAutoFit/>
          </a:bodyPr>
          <a:lstStyle/>
          <a:p>
            <a:r>
              <a:rPr lang="en-GB" sz="1400" b="1" dirty="0" err="1">
                <a:latin typeface="Arial"/>
                <a:cs typeface="Arial"/>
              </a:rPr>
              <a:t>Schweden</a:t>
            </a:r>
            <a:endParaRPr lang="en-US" sz="1400" b="1" dirty="0">
              <a:latin typeface="Arial"/>
              <a:cs typeface="Arial"/>
            </a:endParaRPr>
          </a:p>
        </p:txBody>
      </p:sp>
      <p:sp>
        <p:nvSpPr>
          <p:cNvPr id="40" name="Rectangle 39"/>
          <p:cNvSpPr/>
          <p:nvPr/>
        </p:nvSpPr>
        <p:spPr>
          <a:xfrm>
            <a:off x="3503653" y="2643927"/>
            <a:ext cx="582391" cy="400110"/>
          </a:xfrm>
          <a:prstGeom prst="rect">
            <a:avLst/>
          </a:prstGeom>
        </p:spPr>
        <p:txBody>
          <a:bodyPr wrap="square">
            <a:spAutoFit/>
          </a:bodyPr>
          <a:lstStyle/>
          <a:p>
            <a:r>
              <a:rPr lang="en-GB" sz="2000" b="1" dirty="0">
                <a:latin typeface="Arial"/>
                <a:cs typeface="Arial"/>
              </a:rPr>
              <a:t>18</a:t>
            </a:r>
            <a:endParaRPr lang="en-US" sz="2000" b="1" dirty="0">
              <a:latin typeface="Arial"/>
              <a:cs typeface="Arial"/>
            </a:endParaRPr>
          </a:p>
        </p:txBody>
      </p:sp>
      <p:sp>
        <p:nvSpPr>
          <p:cNvPr id="41" name="Rectangle 40"/>
          <p:cNvSpPr/>
          <p:nvPr/>
        </p:nvSpPr>
        <p:spPr>
          <a:xfrm>
            <a:off x="4483086" y="2698497"/>
            <a:ext cx="1323818" cy="307777"/>
          </a:xfrm>
          <a:prstGeom prst="rect">
            <a:avLst/>
          </a:prstGeom>
        </p:spPr>
        <p:txBody>
          <a:bodyPr wrap="square">
            <a:spAutoFit/>
          </a:bodyPr>
          <a:lstStyle/>
          <a:p>
            <a:r>
              <a:rPr lang="en-GB" sz="1400" b="1" dirty="0" err="1">
                <a:latin typeface="Arial"/>
                <a:cs typeface="Arial"/>
              </a:rPr>
              <a:t>Österreich</a:t>
            </a:r>
            <a:endParaRPr lang="en-US" sz="1400" b="1" dirty="0">
              <a:latin typeface="Arial"/>
              <a:cs typeface="Arial"/>
            </a:endParaRPr>
          </a:p>
        </p:txBody>
      </p:sp>
      <p:sp>
        <p:nvSpPr>
          <p:cNvPr id="42" name="Rectangle 41"/>
          <p:cNvSpPr/>
          <p:nvPr/>
        </p:nvSpPr>
        <p:spPr>
          <a:xfrm>
            <a:off x="3515600" y="3035967"/>
            <a:ext cx="667295" cy="400110"/>
          </a:xfrm>
          <a:prstGeom prst="rect">
            <a:avLst/>
          </a:prstGeom>
        </p:spPr>
        <p:txBody>
          <a:bodyPr wrap="square">
            <a:spAutoFit/>
          </a:bodyPr>
          <a:lstStyle/>
          <a:p>
            <a:r>
              <a:rPr lang="en-GB" sz="2000" b="1" dirty="0">
                <a:latin typeface="Arial"/>
                <a:cs typeface="Arial"/>
              </a:rPr>
              <a:t>17</a:t>
            </a:r>
            <a:endParaRPr lang="en-US" sz="2000" b="1" dirty="0">
              <a:latin typeface="Arial"/>
              <a:cs typeface="Arial"/>
            </a:endParaRPr>
          </a:p>
        </p:txBody>
      </p:sp>
      <p:sp>
        <p:nvSpPr>
          <p:cNvPr id="43" name="Rectangle 42"/>
          <p:cNvSpPr/>
          <p:nvPr/>
        </p:nvSpPr>
        <p:spPr>
          <a:xfrm>
            <a:off x="4456803" y="3096030"/>
            <a:ext cx="1323818" cy="307777"/>
          </a:xfrm>
          <a:prstGeom prst="rect">
            <a:avLst/>
          </a:prstGeom>
        </p:spPr>
        <p:txBody>
          <a:bodyPr wrap="square">
            <a:spAutoFit/>
          </a:bodyPr>
          <a:lstStyle/>
          <a:p>
            <a:r>
              <a:rPr lang="en-GB" sz="1400" b="1" dirty="0" err="1">
                <a:latin typeface="Arial"/>
                <a:cs typeface="Arial"/>
              </a:rPr>
              <a:t>Bulgarien</a:t>
            </a:r>
            <a:endParaRPr lang="en-US" sz="1400" b="1" dirty="0">
              <a:latin typeface="Arial"/>
              <a:cs typeface="Arial"/>
            </a:endParaRPr>
          </a:p>
        </p:txBody>
      </p:sp>
      <p:sp>
        <p:nvSpPr>
          <p:cNvPr id="44" name="Rectangle 43"/>
          <p:cNvSpPr/>
          <p:nvPr/>
        </p:nvSpPr>
        <p:spPr>
          <a:xfrm>
            <a:off x="3514978" y="3403386"/>
            <a:ext cx="595676"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5" name="Rectangle 44"/>
          <p:cNvSpPr/>
          <p:nvPr/>
        </p:nvSpPr>
        <p:spPr>
          <a:xfrm>
            <a:off x="4429385" y="3488583"/>
            <a:ext cx="1323818" cy="307777"/>
          </a:xfrm>
          <a:prstGeom prst="rect">
            <a:avLst/>
          </a:prstGeom>
        </p:spPr>
        <p:txBody>
          <a:bodyPr wrap="square">
            <a:spAutoFit/>
          </a:bodyPr>
          <a:lstStyle/>
          <a:p>
            <a:r>
              <a:rPr lang="en-GB" sz="1400" b="1" dirty="0" err="1">
                <a:latin typeface="Arial"/>
                <a:cs typeface="Arial"/>
              </a:rPr>
              <a:t>Dänemark</a:t>
            </a:r>
            <a:endParaRPr lang="en-US" sz="1400" b="1" dirty="0">
              <a:latin typeface="Arial"/>
              <a:cs typeface="Arial"/>
            </a:endParaRPr>
          </a:p>
        </p:txBody>
      </p:sp>
      <p:sp>
        <p:nvSpPr>
          <p:cNvPr id="46" name="Rectangle 45"/>
          <p:cNvSpPr/>
          <p:nvPr/>
        </p:nvSpPr>
        <p:spPr>
          <a:xfrm>
            <a:off x="3526534" y="3776821"/>
            <a:ext cx="693235"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7" name="Rectangle 46"/>
          <p:cNvSpPr/>
          <p:nvPr/>
        </p:nvSpPr>
        <p:spPr>
          <a:xfrm>
            <a:off x="4456803" y="3857576"/>
            <a:ext cx="1323818" cy="307777"/>
          </a:xfrm>
          <a:prstGeom prst="rect">
            <a:avLst/>
          </a:prstGeom>
        </p:spPr>
        <p:txBody>
          <a:bodyPr wrap="square">
            <a:spAutoFit/>
          </a:bodyPr>
          <a:lstStyle/>
          <a:p>
            <a:r>
              <a:rPr lang="en-GB" sz="1400" b="1" dirty="0" err="1">
                <a:latin typeface="Arial"/>
                <a:cs typeface="Arial"/>
              </a:rPr>
              <a:t>Finnland</a:t>
            </a:r>
            <a:endParaRPr lang="en-US" sz="1400" b="1" dirty="0">
              <a:latin typeface="Arial"/>
              <a:cs typeface="Arial"/>
            </a:endParaRPr>
          </a:p>
        </p:txBody>
      </p:sp>
      <p:sp>
        <p:nvSpPr>
          <p:cNvPr id="48" name="Rectangle 47"/>
          <p:cNvSpPr/>
          <p:nvPr/>
        </p:nvSpPr>
        <p:spPr>
          <a:xfrm>
            <a:off x="3537282" y="4143943"/>
            <a:ext cx="608252" cy="400110"/>
          </a:xfrm>
          <a:prstGeom prst="rect">
            <a:avLst/>
          </a:prstGeom>
        </p:spPr>
        <p:txBody>
          <a:bodyPr wrap="square">
            <a:spAutoFit/>
          </a:bodyPr>
          <a:lstStyle/>
          <a:p>
            <a:r>
              <a:rPr lang="en-GB" sz="2000" b="1" dirty="0">
                <a:latin typeface="Arial"/>
                <a:cs typeface="Arial"/>
              </a:rPr>
              <a:t>13</a:t>
            </a:r>
            <a:endParaRPr lang="en-US" sz="2000" b="1" dirty="0">
              <a:latin typeface="Arial"/>
              <a:cs typeface="Arial"/>
            </a:endParaRPr>
          </a:p>
        </p:txBody>
      </p:sp>
      <p:sp>
        <p:nvSpPr>
          <p:cNvPr id="49" name="Rectangle 48"/>
          <p:cNvSpPr/>
          <p:nvPr/>
        </p:nvSpPr>
        <p:spPr>
          <a:xfrm>
            <a:off x="4429385" y="4186774"/>
            <a:ext cx="1323818" cy="307777"/>
          </a:xfrm>
          <a:prstGeom prst="rect">
            <a:avLst/>
          </a:prstGeom>
        </p:spPr>
        <p:txBody>
          <a:bodyPr wrap="square">
            <a:spAutoFit/>
          </a:bodyPr>
          <a:lstStyle/>
          <a:p>
            <a:r>
              <a:rPr lang="en-GB" sz="1400" b="1" dirty="0" err="1">
                <a:latin typeface="Arial"/>
                <a:cs typeface="Arial"/>
              </a:rPr>
              <a:t>Slovakei</a:t>
            </a:r>
            <a:endParaRPr lang="en-US" sz="1400" b="1" dirty="0">
              <a:latin typeface="Arial"/>
              <a:cs typeface="Arial"/>
            </a:endParaRPr>
          </a:p>
        </p:txBody>
      </p:sp>
      <p:sp>
        <p:nvSpPr>
          <p:cNvPr id="50" name="Rectangle 49"/>
          <p:cNvSpPr/>
          <p:nvPr/>
        </p:nvSpPr>
        <p:spPr>
          <a:xfrm>
            <a:off x="6196614" y="1133790"/>
            <a:ext cx="535955"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1" name="Rectangle 50"/>
          <p:cNvSpPr/>
          <p:nvPr/>
        </p:nvSpPr>
        <p:spPr>
          <a:xfrm>
            <a:off x="7279587" y="1228163"/>
            <a:ext cx="1323818" cy="307777"/>
          </a:xfrm>
          <a:prstGeom prst="rect">
            <a:avLst/>
          </a:prstGeom>
        </p:spPr>
        <p:txBody>
          <a:bodyPr wrap="square">
            <a:spAutoFit/>
          </a:bodyPr>
          <a:lstStyle/>
          <a:p>
            <a:r>
              <a:rPr lang="en-GB" sz="1400" b="1" dirty="0" err="1">
                <a:latin typeface="Arial"/>
                <a:cs typeface="Arial"/>
              </a:rPr>
              <a:t>Kroatien</a:t>
            </a:r>
            <a:endParaRPr lang="en-US" sz="1400" b="1" dirty="0">
              <a:latin typeface="Arial"/>
              <a:cs typeface="Arial"/>
            </a:endParaRPr>
          </a:p>
        </p:txBody>
      </p:sp>
      <p:sp>
        <p:nvSpPr>
          <p:cNvPr id="52" name="Rectangle 51"/>
          <p:cNvSpPr/>
          <p:nvPr/>
        </p:nvSpPr>
        <p:spPr>
          <a:xfrm>
            <a:off x="6193997" y="1527854"/>
            <a:ext cx="645572"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3" name="Rectangle 52"/>
          <p:cNvSpPr/>
          <p:nvPr/>
        </p:nvSpPr>
        <p:spPr>
          <a:xfrm>
            <a:off x="7265271" y="1608675"/>
            <a:ext cx="1323818" cy="307777"/>
          </a:xfrm>
          <a:prstGeom prst="rect">
            <a:avLst/>
          </a:prstGeom>
        </p:spPr>
        <p:txBody>
          <a:bodyPr wrap="square">
            <a:spAutoFit/>
          </a:bodyPr>
          <a:lstStyle/>
          <a:p>
            <a:r>
              <a:rPr lang="en-GB" sz="1400" b="1" dirty="0" err="1">
                <a:latin typeface="Arial"/>
                <a:cs typeface="Arial"/>
              </a:rPr>
              <a:t>Irland</a:t>
            </a:r>
            <a:endParaRPr lang="en-US" sz="1400" b="1" dirty="0">
              <a:latin typeface="Arial"/>
              <a:cs typeface="Arial"/>
            </a:endParaRPr>
          </a:p>
        </p:txBody>
      </p:sp>
      <p:sp>
        <p:nvSpPr>
          <p:cNvPr id="54" name="Rectangle 53"/>
          <p:cNvSpPr/>
          <p:nvPr/>
        </p:nvSpPr>
        <p:spPr>
          <a:xfrm flipH="1">
            <a:off x="6203597" y="1916452"/>
            <a:ext cx="551581" cy="400110"/>
          </a:xfrm>
          <a:prstGeom prst="rect">
            <a:avLst/>
          </a:prstGeom>
        </p:spPr>
        <p:txBody>
          <a:bodyPr wrap="square">
            <a:spAutoFit/>
          </a:bodyPr>
          <a:lstStyle/>
          <a:p>
            <a:r>
              <a:rPr lang="en-GB" sz="2000" b="1" dirty="0">
                <a:latin typeface="Arial"/>
                <a:cs typeface="Arial"/>
              </a:rPr>
              <a:t>11</a:t>
            </a:r>
            <a:endParaRPr lang="en-US" sz="2000" b="1" dirty="0">
              <a:latin typeface="Arial"/>
              <a:cs typeface="Arial"/>
            </a:endParaRPr>
          </a:p>
        </p:txBody>
      </p:sp>
      <p:sp>
        <p:nvSpPr>
          <p:cNvPr id="55" name="Rectangle 54"/>
          <p:cNvSpPr/>
          <p:nvPr/>
        </p:nvSpPr>
        <p:spPr>
          <a:xfrm>
            <a:off x="7279587" y="1962174"/>
            <a:ext cx="1309502" cy="307777"/>
          </a:xfrm>
          <a:prstGeom prst="rect">
            <a:avLst/>
          </a:prstGeom>
        </p:spPr>
        <p:txBody>
          <a:bodyPr wrap="square">
            <a:spAutoFit/>
          </a:bodyPr>
          <a:lstStyle/>
          <a:p>
            <a:r>
              <a:rPr lang="en-GB" sz="1400" b="1" dirty="0" err="1">
                <a:latin typeface="Arial"/>
                <a:cs typeface="Arial"/>
              </a:rPr>
              <a:t>Litauen</a:t>
            </a:r>
            <a:endParaRPr lang="en-US" sz="1400" b="1" dirty="0">
              <a:latin typeface="Arial"/>
              <a:cs typeface="Arial"/>
            </a:endParaRPr>
          </a:p>
        </p:txBody>
      </p:sp>
      <p:sp>
        <p:nvSpPr>
          <p:cNvPr id="56" name="Rectangle 55"/>
          <p:cNvSpPr/>
          <p:nvPr/>
        </p:nvSpPr>
        <p:spPr>
          <a:xfrm>
            <a:off x="6331313" y="2026496"/>
            <a:ext cx="220422"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8</a:t>
            </a:r>
            <a:endParaRPr lang="en-US" sz="2000" b="1" dirty="0">
              <a:latin typeface="Arial"/>
              <a:cs typeface="Arial"/>
            </a:endParaRPr>
          </a:p>
        </p:txBody>
      </p:sp>
      <p:sp>
        <p:nvSpPr>
          <p:cNvPr id="57" name="Rectangle 56"/>
          <p:cNvSpPr/>
          <p:nvPr/>
        </p:nvSpPr>
        <p:spPr>
          <a:xfrm>
            <a:off x="7279587" y="2336355"/>
            <a:ext cx="1006310" cy="307777"/>
          </a:xfrm>
          <a:prstGeom prst="rect">
            <a:avLst/>
          </a:prstGeom>
        </p:spPr>
        <p:txBody>
          <a:bodyPr wrap="square">
            <a:spAutoFit/>
          </a:bodyPr>
          <a:lstStyle/>
          <a:p>
            <a:r>
              <a:rPr lang="en-GB" sz="1400" b="1" dirty="0" err="1">
                <a:latin typeface="Arial"/>
                <a:cs typeface="Arial"/>
              </a:rPr>
              <a:t>Lettland</a:t>
            </a:r>
            <a:endParaRPr lang="en-US" sz="1400" b="1" dirty="0">
              <a:latin typeface="Arial"/>
              <a:cs typeface="Arial"/>
            </a:endParaRPr>
          </a:p>
        </p:txBody>
      </p:sp>
      <p:sp>
        <p:nvSpPr>
          <p:cNvPr id="58" name="Rectangle 57"/>
          <p:cNvSpPr/>
          <p:nvPr/>
        </p:nvSpPr>
        <p:spPr>
          <a:xfrm flipH="1">
            <a:off x="6279574" y="2634079"/>
            <a:ext cx="461774" cy="400110"/>
          </a:xfrm>
          <a:prstGeom prst="rect">
            <a:avLst/>
          </a:prstGeom>
        </p:spPr>
        <p:txBody>
          <a:bodyPr wrap="square">
            <a:spAutoFit/>
          </a:bodyPr>
          <a:lstStyle/>
          <a:p>
            <a:r>
              <a:rPr lang="en-GB" sz="1500" dirty="0">
                <a:latin typeface="Arial"/>
                <a:cs typeface="Arial"/>
              </a:rPr>
              <a:t> </a:t>
            </a:r>
            <a:r>
              <a:rPr lang="en-GB" sz="2000" b="1" dirty="0">
                <a:latin typeface="Arial"/>
                <a:cs typeface="Arial"/>
              </a:rPr>
              <a:t>8</a:t>
            </a:r>
            <a:endParaRPr lang="en-US" sz="2000" b="1" dirty="0">
              <a:latin typeface="Arial"/>
              <a:cs typeface="Arial"/>
            </a:endParaRPr>
          </a:p>
        </p:txBody>
      </p:sp>
      <p:sp>
        <p:nvSpPr>
          <p:cNvPr id="59" name="Rectangle 58"/>
          <p:cNvSpPr/>
          <p:nvPr/>
        </p:nvSpPr>
        <p:spPr>
          <a:xfrm>
            <a:off x="7288102" y="2714738"/>
            <a:ext cx="1474157" cy="307777"/>
          </a:xfrm>
          <a:prstGeom prst="rect">
            <a:avLst/>
          </a:prstGeom>
        </p:spPr>
        <p:txBody>
          <a:bodyPr wrap="square">
            <a:spAutoFit/>
          </a:bodyPr>
          <a:lstStyle/>
          <a:p>
            <a:r>
              <a:rPr lang="en-GB" sz="1400" b="1" dirty="0" err="1">
                <a:latin typeface="Arial"/>
                <a:cs typeface="Arial"/>
              </a:rPr>
              <a:t>Slowenien</a:t>
            </a:r>
            <a:endParaRPr lang="en-US" sz="1400" b="1" dirty="0">
              <a:latin typeface="Arial"/>
              <a:cs typeface="Arial"/>
            </a:endParaRPr>
          </a:p>
        </p:txBody>
      </p:sp>
      <p:sp>
        <p:nvSpPr>
          <p:cNvPr id="60" name="Rectangle 59"/>
          <p:cNvSpPr/>
          <p:nvPr/>
        </p:nvSpPr>
        <p:spPr>
          <a:xfrm>
            <a:off x="6255517" y="2997707"/>
            <a:ext cx="654927" cy="400110"/>
          </a:xfrm>
          <a:prstGeom prst="rect">
            <a:avLst/>
          </a:prstGeom>
        </p:spPr>
        <p:txBody>
          <a:bodyPr wrap="square">
            <a:spAutoFit/>
          </a:bodyPr>
          <a:lstStyle/>
          <a:p>
            <a:r>
              <a:rPr lang="en-GB" sz="2000" dirty="0">
                <a:latin typeface="Arial"/>
                <a:cs typeface="Arial"/>
              </a:rPr>
              <a:t> </a:t>
            </a:r>
            <a:r>
              <a:rPr lang="en-GB" sz="2000" b="1" dirty="0">
                <a:latin typeface="Arial"/>
                <a:cs typeface="Arial"/>
              </a:rPr>
              <a:t>6</a:t>
            </a:r>
            <a:endParaRPr lang="en-US" sz="2000" b="1" dirty="0">
              <a:latin typeface="Arial"/>
              <a:cs typeface="Arial"/>
            </a:endParaRPr>
          </a:p>
        </p:txBody>
      </p:sp>
      <p:sp>
        <p:nvSpPr>
          <p:cNvPr id="61" name="Rectangle 60"/>
          <p:cNvSpPr/>
          <p:nvPr/>
        </p:nvSpPr>
        <p:spPr>
          <a:xfrm>
            <a:off x="7279587" y="3085835"/>
            <a:ext cx="1145322" cy="307777"/>
          </a:xfrm>
          <a:prstGeom prst="rect">
            <a:avLst/>
          </a:prstGeom>
        </p:spPr>
        <p:txBody>
          <a:bodyPr wrap="square">
            <a:spAutoFit/>
          </a:bodyPr>
          <a:lstStyle/>
          <a:p>
            <a:r>
              <a:rPr lang="en-GB" sz="1400" b="1" dirty="0" err="1">
                <a:latin typeface="Arial"/>
                <a:cs typeface="Arial"/>
              </a:rPr>
              <a:t>Estland</a:t>
            </a:r>
            <a:endParaRPr lang="en-US" sz="1400" b="1" dirty="0">
              <a:latin typeface="Arial"/>
              <a:cs typeface="Arial"/>
            </a:endParaRPr>
          </a:p>
        </p:txBody>
      </p:sp>
      <p:sp>
        <p:nvSpPr>
          <p:cNvPr id="62" name="Rectangle 61"/>
          <p:cNvSpPr/>
          <p:nvPr/>
        </p:nvSpPr>
        <p:spPr>
          <a:xfrm>
            <a:off x="6323930" y="3164602"/>
            <a:ext cx="355121" cy="630942"/>
          </a:xfrm>
          <a:prstGeom prst="rect">
            <a:avLst/>
          </a:prstGeom>
        </p:spPr>
        <p:txBody>
          <a:bodyPr wrap="square">
            <a:spAutoFit/>
          </a:bodyPr>
          <a:lstStyle/>
          <a:p>
            <a:r>
              <a:rPr lang="en-GB" sz="1500" b="1" dirty="0">
                <a:latin typeface="Arial"/>
                <a:cs typeface="Arial"/>
              </a:rPr>
              <a:t> </a:t>
            </a:r>
            <a:r>
              <a:rPr lang="en-GB" sz="2000" b="1" dirty="0">
                <a:latin typeface="Arial"/>
                <a:cs typeface="Arial"/>
              </a:rPr>
              <a:t>6</a:t>
            </a:r>
            <a:endParaRPr lang="en-US" sz="2000" b="1" dirty="0">
              <a:latin typeface="Arial"/>
              <a:cs typeface="Arial"/>
            </a:endParaRPr>
          </a:p>
        </p:txBody>
      </p:sp>
      <p:sp>
        <p:nvSpPr>
          <p:cNvPr id="63" name="Rectangle 62"/>
          <p:cNvSpPr/>
          <p:nvPr/>
        </p:nvSpPr>
        <p:spPr>
          <a:xfrm>
            <a:off x="7262274" y="3470703"/>
            <a:ext cx="1323818" cy="307777"/>
          </a:xfrm>
          <a:prstGeom prst="rect">
            <a:avLst/>
          </a:prstGeom>
        </p:spPr>
        <p:txBody>
          <a:bodyPr wrap="square">
            <a:spAutoFit/>
          </a:bodyPr>
          <a:lstStyle/>
          <a:p>
            <a:r>
              <a:rPr lang="en-GB" sz="1400" b="1" dirty="0" err="1">
                <a:latin typeface="Arial"/>
                <a:cs typeface="Arial"/>
              </a:rPr>
              <a:t>Zypern</a:t>
            </a:r>
            <a:endParaRPr lang="en-US" sz="1400" b="1" dirty="0">
              <a:latin typeface="Arial"/>
              <a:cs typeface="Arial"/>
            </a:endParaRPr>
          </a:p>
        </p:txBody>
      </p:sp>
      <p:sp>
        <p:nvSpPr>
          <p:cNvPr id="64" name="Rectangle 63"/>
          <p:cNvSpPr/>
          <p:nvPr/>
        </p:nvSpPr>
        <p:spPr>
          <a:xfrm>
            <a:off x="6331745" y="3526657"/>
            <a:ext cx="355121"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6</a:t>
            </a:r>
            <a:endParaRPr lang="en-US" sz="2000" b="1" dirty="0">
              <a:latin typeface="Arial"/>
              <a:cs typeface="Arial"/>
            </a:endParaRPr>
          </a:p>
        </p:txBody>
      </p:sp>
      <p:sp>
        <p:nvSpPr>
          <p:cNvPr id="65" name="Rectangle 64"/>
          <p:cNvSpPr/>
          <p:nvPr/>
        </p:nvSpPr>
        <p:spPr>
          <a:xfrm>
            <a:off x="7238173" y="3826637"/>
            <a:ext cx="1539625" cy="307777"/>
          </a:xfrm>
          <a:prstGeom prst="rect">
            <a:avLst/>
          </a:prstGeom>
        </p:spPr>
        <p:txBody>
          <a:bodyPr wrap="square">
            <a:spAutoFit/>
          </a:bodyPr>
          <a:lstStyle/>
          <a:p>
            <a:r>
              <a:rPr lang="en-GB" sz="1400" b="1" dirty="0">
                <a:latin typeface="Arial"/>
                <a:cs typeface="Arial"/>
              </a:rPr>
              <a:t>Luxemburg</a:t>
            </a:r>
            <a:endParaRPr lang="en-US" sz="1400" b="1" dirty="0">
              <a:latin typeface="Arial"/>
              <a:cs typeface="Arial"/>
            </a:endParaRPr>
          </a:p>
        </p:txBody>
      </p:sp>
      <p:sp>
        <p:nvSpPr>
          <p:cNvPr id="66" name="Rectangle 65"/>
          <p:cNvSpPr/>
          <p:nvPr/>
        </p:nvSpPr>
        <p:spPr>
          <a:xfrm>
            <a:off x="6331313" y="3909487"/>
            <a:ext cx="355121" cy="630942"/>
          </a:xfrm>
          <a:prstGeom prst="rect">
            <a:avLst/>
          </a:prstGeom>
        </p:spPr>
        <p:txBody>
          <a:bodyPr wrap="square">
            <a:spAutoFit/>
          </a:bodyPr>
          <a:lstStyle/>
          <a:p>
            <a:r>
              <a:rPr lang="en-GB" sz="1500" dirty="0">
                <a:latin typeface="Arial"/>
                <a:cs typeface="Arial"/>
              </a:rPr>
              <a:t> </a:t>
            </a:r>
            <a:r>
              <a:rPr lang="en-GB" sz="2000" b="1" dirty="0">
                <a:latin typeface="Arial"/>
                <a:cs typeface="Arial"/>
              </a:rPr>
              <a:t>6</a:t>
            </a:r>
            <a:endParaRPr lang="en-US" sz="2000" b="1" dirty="0">
              <a:latin typeface="Arial"/>
              <a:cs typeface="Arial"/>
            </a:endParaRPr>
          </a:p>
        </p:txBody>
      </p:sp>
      <p:sp>
        <p:nvSpPr>
          <p:cNvPr id="67" name="Rectangle 66"/>
          <p:cNvSpPr/>
          <p:nvPr/>
        </p:nvSpPr>
        <p:spPr>
          <a:xfrm>
            <a:off x="7238173" y="4176944"/>
            <a:ext cx="1323818" cy="307777"/>
          </a:xfrm>
          <a:prstGeom prst="rect">
            <a:avLst/>
          </a:prstGeom>
        </p:spPr>
        <p:txBody>
          <a:bodyPr wrap="square">
            <a:spAutoFit/>
          </a:bodyPr>
          <a:lstStyle/>
          <a:p>
            <a:r>
              <a:rPr lang="en-GB" sz="1400" b="1" dirty="0">
                <a:latin typeface="Arial"/>
                <a:cs typeface="Arial"/>
              </a:rPr>
              <a:t>Malta</a:t>
            </a:r>
            <a:endParaRPr lang="en-US" sz="1400" b="1" dirty="0">
              <a:latin typeface="Arial"/>
              <a:cs typeface="Arial"/>
            </a:endParaRPr>
          </a:p>
        </p:txBody>
      </p:sp>
    </p:spTree>
    <p:extLst>
      <p:ext uri="{BB962C8B-B14F-4D97-AF65-F5344CB8AC3E}">
        <p14:creationId xmlns:p14="http://schemas.microsoft.com/office/powerpoint/2010/main" val="224581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7" descr="seats_200618_notext.jpg">
            <a:hlinkClick r:id="rId3"/>
            <a:extLst>
              <a:ext uri="{FF2B5EF4-FFF2-40B4-BE49-F238E27FC236}">
                <a16:creationId xmlns:a16="http://schemas.microsoft.com/office/drawing/2014/main" xmlns="" id="{CFED67FB-73A3-43F6-97F2-BFC33DD999F8}"/>
              </a:ext>
            </a:extLst>
          </p:cNvPr>
          <p:cNvPicPr>
            <a:picLocks noChangeAspect="1"/>
          </p:cNvPicPr>
          <p:nvPr/>
        </p:nvPicPr>
        <p:blipFill>
          <a:blip r:embed="rId4"/>
          <a:stretch>
            <a:fillRect/>
          </a:stretch>
        </p:blipFill>
        <p:spPr>
          <a:xfrm>
            <a:off x="3" y="-1003404"/>
            <a:ext cx="9143997" cy="7180847"/>
          </a:xfrm>
          <a:prstGeom prst="rect">
            <a:avLst/>
          </a:prstGeom>
          <a:noFill/>
          <a:ln cap="flat">
            <a:noFill/>
          </a:ln>
        </p:spPr>
      </p:pic>
      <p:sp>
        <p:nvSpPr>
          <p:cNvPr id="3" name="Rectangle 4">
            <a:extLst>
              <a:ext uri="{FF2B5EF4-FFF2-40B4-BE49-F238E27FC236}">
                <a16:creationId xmlns:a16="http://schemas.microsoft.com/office/drawing/2014/main" xmlns="" id="{7C4A9BF2-87D6-426B-946B-FB54CBFEF511}"/>
              </a:ext>
            </a:extLst>
          </p:cNvPr>
          <p:cNvSpPr/>
          <p:nvPr/>
        </p:nvSpPr>
        <p:spPr>
          <a:xfrm>
            <a:off x="903631" y="222035"/>
            <a:ext cx="7156535" cy="56169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3200" b="1">
                <a:solidFill>
                  <a:srgbClr val="000000"/>
                </a:solidFill>
                <a:latin typeface="Arial"/>
                <a:cs typeface="Arial"/>
              </a:rPr>
              <a:t>705 Abgeordnete nach dem Brexit</a:t>
            </a:r>
            <a:endParaRPr lang="en-US" sz="3200" b="1">
              <a:solidFill>
                <a:srgbClr val="000000"/>
              </a:solidFill>
              <a:latin typeface="Arial"/>
              <a:cs typeface="Arial"/>
            </a:endParaRPr>
          </a:p>
        </p:txBody>
      </p:sp>
      <p:sp>
        <p:nvSpPr>
          <p:cNvPr id="4" name="Rectangle 5">
            <a:extLst>
              <a:ext uri="{FF2B5EF4-FFF2-40B4-BE49-F238E27FC236}">
                <a16:creationId xmlns:a16="http://schemas.microsoft.com/office/drawing/2014/main" xmlns="" id="{F9EE6683-3B55-4EB7-827F-0B442362A36B}"/>
              </a:ext>
            </a:extLst>
          </p:cNvPr>
          <p:cNvSpPr/>
          <p:nvPr/>
        </p:nvSpPr>
        <p:spPr>
          <a:xfrm>
            <a:off x="3299171" y="4884199"/>
            <a:ext cx="5463089" cy="184666"/>
          </a:xfrm>
          <a:prstGeom prst="rect">
            <a:avLst/>
          </a:prstGeom>
          <a:noFill/>
          <a:ln cap="flat">
            <a:noFill/>
            <a:prstDash val="solid"/>
          </a:ln>
        </p:spPr>
        <p:txBody>
          <a:bodyPr vert="horz" wrap="square" lIns="68580" tIns="34290" rIns="68580" bIns="34290" anchor="t" anchorCtr="0" compatLnSpc="1">
            <a:spAutoFit/>
          </a:bodyPr>
          <a:lstStyle/>
          <a:p>
            <a:pPr algn="r" defTabSz="685800">
              <a:defRPr sz="1800" b="0" i="0" u="none" strike="noStrike" kern="0" cap="none" spc="0" baseline="0">
                <a:solidFill>
                  <a:srgbClr val="000000"/>
                </a:solidFill>
                <a:uFillTx/>
              </a:defRPr>
            </a:pPr>
            <a:r>
              <a:rPr lang="en-GB" sz="750" dirty="0">
                <a:solidFill>
                  <a:srgbClr val="000000"/>
                </a:solidFill>
                <a:latin typeface="Arial Narrow"/>
                <a:cs typeface="Arial Narrow"/>
              </a:rPr>
              <a:t>Stand 1.3.2019</a:t>
            </a:r>
            <a:endParaRPr lang="en-US" sz="750" dirty="0">
              <a:solidFill>
                <a:srgbClr val="000000"/>
              </a:solidFill>
              <a:latin typeface="Arial Narrow"/>
              <a:cs typeface="Arial Narrow"/>
            </a:endParaRPr>
          </a:p>
        </p:txBody>
      </p:sp>
      <p:sp>
        <p:nvSpPr>
          <p:cNvPr id="6" name="Rectangle 8">
            <a:extLst>
              <a:ext uri="{FF2B5EF4-FFF2-40B4-BE49-F238E27FC236}">
                <a16:creationId xmlns:a16="http://schemas.microsoft.com/office/drawing/2014/main" xmlns="" id="{1D780232-587D-4D1A-8BB7-9C05EB6FF2A1}"/>
              </a:ext>
            </a:extLst>
          </p:cNvPr>
          <p:cNvSpPr/>
          <p:nvPr/>
        </p:nvSpPr>
        <p:spPr>
          <a:xfrm>
            <a:off x="1939607" y="1206960"/>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Deutschland</a:t>
            </a:r>
            <a:endParaRPr lang="en-US" sz="1400" b="1">
              <a:solidFill>
                <a:srgbClr val="000000"/>
              </a:solidFill>
              <a:latin typeface="Arial"/>
              <a:cs typeface="Arial"/>
            </a:endParaRPr>
          </a:p>
        </p:txBody>
      </p:sp>
      <p:sp>
        <p:nvSpPr>
          <p:cNvPr id="7" name="Rectangle 9">
            <a:extLst>
              <a:ext uri="{FF2B5EF4-FFF2-40B4-BE49-F238E27FC236}">
                <a16:creationId xmlns:a16="http://schemas.microsoft.com/office/drawing/2014/main" xmlns="" id="{60E55E3C-E4E3-4604-B417-61E9E4189BF0}"/>
              </a:ext>
            </a:extLst>
          </p:cNvPr>
          <p:cNvSpPr/>
          <p:nvPr/>
        </p:nvSpPr>
        <p:spPr>
          <a:xfrm>
            <a:off x="429845" y="1529306"/>
            <a:ext cx="1044077"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+5</a:t>
            </a:r>
            <a:endParaRPr lang="en-US" sz="2000" b="1" dirty="0">
              <a:solidFill>
                <a:srgbClr val="000000"/>
              </a:solidFill>
              <a:latin typeface="Arial"/>
              <a:cs typeface="Arial"/>
            </a:endParaRPr>
          </a:p>
        </p:txBody>
      </p:sp>
      <p:sp>
        <p:nvSpPr>
          <p:cNvPr id="8" name="Rectangle 10">
            <a:extLst>
              <a:ext uri="{FF2B5EF4-FFF2-40B4-BE49-F238E27FC236}">
                <a16:creationId xmlns:a16="http://schemas.microsoft.com/office/drawing/2014/main" xmlns="" id="{9612E94F-9E9E-48C9-91FF-D1EE37C34086}"/>
              </a:ext>
            </a:extLst>
          </p:cNvPr>
          <p:cNvSpPr/>
          <p:nvPr/>
        </p:nvSpPr>
        <p:spPr>
          <a:xfrm>
            <a:off x="1939607" y="1566354"/>
            <a:ext cx="1785432"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dirty="0" err="1">
                <a:solidFill>
                  <a:srgbClr val="000000"/>
                </a:solidFill>
                <a:latin typeface="Arial"/>
                <a:cs typeface="Arial"/>
              </a:rPr>
              <a:t>Frankreich</a:t>
            </a:r>
            <a:endParaRPr lang="en-US" sz="1400" b="1" dirty="0">
              <a:solidFill>
                <a:srgbClr val="000000"/>
              </a:solidFill>
              <a:latin typeface="Arial"/>
              <a:cs typeface="Arial"/>
            </a:endParaRPr>
          </a:p>
        </p:txBody>
      </p:sp>
      <p:sp>
        <p:nvSpPr>
          <p:cNvPr id="9" name="Rectangle 11">
            <a:extLst>
              <a:ext uri="{FF2B5EF4-FFF2-40B4-BE49-F238E27FC236}">
                <a16:creationId xmlns:a16="http://schemas.microsoft.com/office/drawing/2014/main" xmlns="" id="{EAA3B0DA-635A-4BAC-89A6-64B3CD609CE6}"/>
              </a:ext>
            </a:extLst>
          </p:cNvPr>
          <p:cNvSpPr/>
          <p:nvPr/>
        </p:nvSpPr>
        <p:spPr>
          <a:xfrm>
            <a:off x="508438" y="1908627"/>
            <a:ext cx="1295105"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+3</a:t>
            </a:r>
            <a:endParaRPr lang="en-US" sz="2000" b="1" dirty="0">
              <a:solidFill>
                <a:srgbClr val="000000"/>
              </a:solidFill>
              <a:latin typeface="Arial"/>
              <a:cs typeface="Arial"/>
            </a:endParaRPr>
          </a:p>
        </p:txBody>
      </p:sp>
      <p:sp>
        <p:nvSpPr>
          <p:cNvPr id="10" name="Rectangle 12">
            <a:extLst>
              <a:ext uri="{FF2B5EF4-FFF2-40B4-BE49-F238E27FC236}">
                <a16:creationId xmlns:a16="http://schemas.microsoft.com/office/drawing/2014/main" xmlns="" id="{9CBDBA50-0B16-41B8-AC1C-E4DD733551F0}"/>
              </a:ext>
            </a:extLst>
          </p:cNvPr>
          <p:cNvSpPr/>
          <p:nvPr/>
        </p:nvSpPr>
        <p:spPr>
          <a:xfrm>
            <a:off x="1939606" y="1971942"/>
            <a:ext cx="178880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Italien</a:t>
            </a:r>
            <a:endParaRPr lang="en-US" sz="1400" b="1">
              <a:solidFill>
                <a:srgbClr val="000000"/>
              </a:solidFill>
              <a:latin typeface="Arial"/>
              <a:cs typeface="Arial"/>
            </a:endParaRPr>
          </a:p>
        </p:txBody>
      </p:sp>
      <p:sp>
        <p:nvSpPr>
          <p:cNvPr id="11" name="Rectangle 13">
            <a:extLst>
              <a:ext uri="{FF2B5EF4-FFF2-40B4-BE49-F238E27FC236}">
                <a16:creationId xmlns:a16="http://schemas.microsoft.com/office/drawing/2014/main" xmlns="" id="{9ED4B998-566A-4BCA-9A33-6504172BD08B}"/>
              </a:ext>
            </a:extLst>
          </p:cNvPr>
          <p:cNvSpPr/>
          <p:nvPr/>
        </p:nvSpPr>
        <p:spPr>
          <a:xfrm>
            <a:off x="416212" y="2273255"/>
            <a:ext cx="1289043"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strike="sngStrike">
                <a:solidFill>
                  <a:srgbClr val="000000"/>
                </a:solidFill>
                <a:latin typeface="Arial"/>
                <a:cs typeface="Arial"/>
              </a:rPr>
              <a:t>73</a:t>
            </a:r>
            <a:endParaRPr lang="en-US" sz="2000" b="1" strike="sngStrike">
              <a:solidFill>
                <a:srgbClr val="000000"/>
              </a:solidFill>
              <a:latin typeface="Arial"/>
              <a:cs typeface="Arial"/>
            </a:endParaRPr>
          </a:p>
        </p:txBody>
      </p:sp>
      <p:sp>
        <p:nvSpPr>
          <p:cNvPr id="12" name="Rectangle 14">
            <a:extLst>
              <a:ext uri="{FF2B5EF4-FFF2-40B4-BE49-F238E27FC236}">
                <a16:creationId xmlns:a16="http://schemas.microsoft.com/office/drawing/2014/main" xmlns="" id="{DD877263-6B15-468E-AE37-AF26F3EC556E}"/>
              </a:ext>
            </a:extLst>
          </p:cNvPr>
          <p:cNvSpPr/>
          <p:nvPr/>
        </p:nvSpPr>
        <p:spPr>
          <a:xfrm>
            <a:off x="1635070" y="2356457"/>
            <a:ext cx="1813646"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strike="sngStrike">
                <a:solidFill>
                  <a:srgbClr val="000000"/>
                </a:solidFill>
                <a:latin typeface="Arial"/>
                <a:cs typeface="Arial"/>
              </a:rPr>
              <a:t>Verein. Königreich</a:t>
            </a:r>
            <a:endParaRPr lang="en-US" sz="1400" b="1" strike="sngStrike">
              <a:solidFill>
                <a:srgbClr val="000000"/>
              </a:solidFill>
              <a:latin typeface="Arial"/>
              <a:cs typeface="Arial"/>
            </a:endParaRPr>
          </a:p>
        </p:txBody>
      </p:sp>
      <p:sp>
        <p:nvSpPr>
          <p:cNvPr id="13" name="Rectangle 15">
            <a:extLst>
              <a:ext uri="{FF2B5EF4-FFF2-40B4-BE49-F238E27FC236}">
                <a16:creationId xmlns:a16="http://schemas.microsoft.com/office/drawing/2014/main" xmlns="" id="{467494F9-9DC1-4BF5-8EFB-6656AAFCE1A3}"/>
              </a:ext>
            </a:extLst>
          </p:cNvPr>
          <p:cNvSpPr/>
          <p:nvPr/>
        </p:nvSpPr>
        <p:spPr>
          <a:xfrm>
            <a:off x="576415" y="2657035"/>
            <a:ext cx="1280203"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+5</a:t>
            </a:r>
            <a:endParaRPr lang="en-US" sz="2000" b="1" dirty="0">
              <a:solidFill>
                <a:srgbClr val="000000"/>
              </a:solidFill>
              <a:latin typeface="Arial"/>
              <a:cs typeface="Arial"/>
            </a:endParaRPr>
          </a:p>
        </p:txBody>
      </p:sp>
      <p:sp>
        <p:nvSpPr>
          <p:cNvPr id="14" name="Rectangle 16">
            <a:extLst>
              <a:ext uri="{FF2B5EF4-FFF2-40B4-BE49-F238E27FC236}">
                <a16:creationId xmlns:a16="http://schemas.microsoft.com/office/drawing/2014/main" xmlns="" id="{152BD32B-E905-458A-B3EE-32BB88D9D991}"/>
              </a:ext>
            </a:extLst>
          </p:cNvPr>
          <p:cNvSpPr/>
          <p:nvPr/>
        </p:nvSpPr>
        <p:spPr>
          <a:xfrm>
            <a:off x="1914115" y="2703204"/>
            <a:ext cx="1814291"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Spanien</a:t>
            </a:r>
            <a:endParaRPr lang="en-US" sz="1400" b="1">
              <a:solidFill>
                <a:srgbClr val="000000"/>
              </a:solidFill>
              <a:latin typeface="Arial"/>
              <a:cs typeface="Arial"/>
            </a:endParaRPr>
          </a:p>
        </p:txBody>
      </p:sp>
      <p:sp>
        <p:nvSpPr>
          <p:cNvPr id="15" name="Rectangle 17">
            <a:extLst>
              <a:ext uri="{FF2B5EF4-FFF2-40B4-BE49-F238E27FC236}">
                <a16:creationId xmlns:a16="http://schemas.microsoft.com/office/drawing/2014/main" xmlns="" id="{0DE4942A-76FB-4C7E-B0CE-1067513A6A8D}"/>
              </a:ext>
            </a:extLst>
          </p:cNvPr>
          <p:cNvSpPr/>
          <p:nvPr/>
        </p:nvSpPr>
        <p:spPr>
          <a:xfrm>
            <a:off x="576415" y="3043950"/>
            <a:ext cx="1293062"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16" name="Rectangle 18">
            <a:extLst>
              <a:ext uri="{FF2B5EF4-FFF2-40B4-BE49-F238E27FC236}">
                <a16:creationId xmlns:a16="http://schemas.microsoft.com/office/drawing/2014/main" xmlns="" id="{A5E7DAB8-0A38-4892-AAD6-FF00528239D3}"/>
              </a:ext>
            </a:extLst>
          </p:cNvPr>
          <p:cNvSpPr/>
          <p:nvPr/>
        </p:nvSpPr>
        <p:spPr>
          <a:xfrm>
            <a:off x="1898384" y="3085833"/>
            <a:ext cx="1365037"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Polen</a:t>
            </a:r>
            <a:endParaRPr lang="en-US" sz="1400" b="1">
              <a:solidFill>
                <a:srgbClr val="000000"/>
              </a:solidFill>
              <a:latin typeface="Arial"/>
              <a:cs typeface="Arial"/>
            </a:endParaRPr>
          </a:p>
        </p:txBody>
      </p:sp>
      <p:sp>
        <p:nvSpPr>
          <p:cNvPr id="17" name="Rectangle 19">
            <a:extLst>
              <a:ext uri="{FF2B5EF4-FFF2-40B4-BE49-F238E27FC236}">
                <a16:creationId xmlns:a16="http://schemas.microsoft.com/office/drawing/2014/main" xmlns="" id="{234A2347-4162-4FE0-95E4-D6CE8707C1F5}"/>
              </a:ext>
            </a:extLst>
          </p:cNvPr>
          <p:cNvSpPr/>
          <p:nvPr/>
        </p:nvSpPr>
        <p:spPr>
          <a:xfrm>
            <a:off x="576415" y="3415648"/>
            <a:ext cx="785343"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18" name="Rectangle 20">
            <a:extLst>
              <a:ext uri="{FF2B5EF4-FFF2-40B4-BE49-F238E27FC236}">
                <a16:creationId xmlns:a16="http://schemas.microsoft.com/office/drawing/2014/main" xmlns="" id="{1923A238-4AA0-491E-812E-DB0049CE2950}"/>
              </a:ext>
            </a:extLst>
          </p:cNvPr>
          <p:cNvSpPr/>
          <p:nvPr/>
        </p:nvSpPr>
        <p:spPr>
          <a:xfrm>
            <a:off x="1898384" y="3439122"/>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Rumänien</a:t>
            </a:r>
            <a:endParaRPr lang="en-US" sz="1400" b="1">
              <a:solidFill>
                <a:srgbClr val="000000"/>
              </a:solidFill>
              <a:latin typeface="Arial"/>
              <a:cs typeface="Arial"/>
            </a:endParaRPr>
          </a:p>
        </p:txBody>
      </p:sp>
      <p:sp>
        <p:nvSpPr>
          <p:cNvPr id="19" name="Rectangle 21">
            <a:extLst>
              <a:ext uri="{FF2B5EF4-FFF2-40B4-BE49-F238E27FC236}">
                <a16:creationId xmlns:a16="http://schemas.microsoft.com/office/drawing/2014/main" xmlns="" id="{2D1CD2CA-1B7D-47D6-B1AC-073FEFB633D0}"/>
              </a:ext>
            </a:extLst>
          </p:cNvPr>
          <p:cNvSpPr/>
          <p:nvPr/>
        </p:nvSpPr>
        <p:spPr>
          <a:xfrm>
            <a:off x="576620" y="3798447"/>
            <a:ext cx="750525"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+3</a:t>
            </a:r>
            <a:endParaRPr lang="en-US" sz="2000" b="1" dirty="0">
              <a:solidFill>
                <a:srgbClr val="000000"/>
              </a:solidFill>
              <a:latin typeface="Arial"/>
              <a:cs typeface="Arial"/>
            </a:endParaRPr>
          </a:p>
        </p:txBody>
      </p:sp>
      <p:sp>
        <p:nvSpPr>
          <p:cNvPr id="20" name="Rectangle 22">
            <a:extLst>
              <a:ext uri="{FF2B5EF4-FFF2-40B4-BE49-F238E27FC236}">
                <a16:creationId xmlns:a16="http://schemas.microsoft.com/office/drawing/2014/main" xmlns="" id="{6325A0B7-C602-43A5-BAA8-DFB77F97A9DD}"/>
              </a:ext>
            </a:extLst>
          </p:cNvPr>
          <p:cNvSpPr/>
          <p:nvPr/>
        </p:nvSpPr>
        <p:spPr>
          <a:xfrm>
            <a:off x="1898384" y="3836166"/>
            <a:ext cx="1313506"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Niederlande</a:t>
            </a:r>
            <a:endParaRPr lang="en-US" sz="1400" b="1">
              <a:solidFill>
                <a:srgbClr val="000000"/>
              </a:solidFill>
              <a:latin typeface="Arial"/>
              <a:cs typeface="Arial"/>
            </a:endParaRPr>
          </a:p>
        </p:txBody>
      </p:sp>
      <p:sp>
        <p:nvSpPr>
          <p:cNvPr id="22" name="Rectangle 24">
            <a:extLst>
              <a:ext uri="{FF2B5EF4-FFF2-40B4-BE49-F238E27FC236}">
                <a16:creationId xmlns:a16="http://schemas.microsoft.com/office/drawing/2014/main" xmlns="" id="{A5969E69-8F65-40FB-B552-C87E4C153BC6}"/>
              </a:ext>
            </a:extLst>
          </p:cNvPr>
          <p:cNvSpPr/>
          <p:nvPr/>
        </p:nvSpPr>
        <p:spPr>
          <a:xfrm>
            <a:off x="1898384" y="4217025"/>
            <a:ext cx="1585857"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Belgien</a:t>
            </a:r>
            <a:endParaRPr lang="en-US" sz="1400" b="1">
              <a:solidFill>
                <a:srgbClr val="000000"/>
              </a:solidFill>
              <a:latin typeface="Arial"/>
              <a:cs typeface="Arial"/>
            </a:endParaRPr>
          </a:p>
        </p:txBody>
      </p:sp>
      <p:sp>
        <p:nvSpPr>
          <p:cNvPr id="24" name="Rectangle 26">
            <a:extLst>
              <a:ext uri="{FF2B5EF4-FFF2-40B4-BE49-F238E27FC236}">
                <a16:creationId xmlns:a16="http://schemas.microsoft.com/office/drawing/2014/main" xmlns="" id="{3394BF95-54FE-4A0B-A772-794085FE4E71}"/>
              </a:ext>
            </a:extLst>
          </p:cNvPr>
          <p:cNvSpPr/>
          <p:nvPr/>
        </p:nvSpPr>
        <p:spPr>
          <a:xfrm>
            <a:off x="1898384" y="4600820"/>
            <a:ext cx="1747226"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Tschechien</a:t>
            </a:r>
            <a:endParaRPr lang="en-US" sz="1400" b="1">
              <a:solidFill>
                <a:srgbClr val="000000"/>
              </a:solidFill>
              <a:latin typeface="Arial"/>
              <a:cs typeface="Arial"/>
            </a:endParaRPr>
          </a:p>
        </p:txBody>
      </p:sp>
      <p:sp>
        <p:nvSpPr>
          <p:cNvPr id="26" name="Rectangle 32">
            <a:extLst>
              <a:ext uri="{FF2B5EF4-FFF2-40B4-BE49-F238E27FC236}">
                <a16:creationId xmlns:a16="http://schemas.microsoft.com/office/drawing/2014/main" xmlns="" id="{2633B958-CA16-49CF-B5AD-B0181A089412}"/>
              </a:ext>
            </a:extLst>
          </p:cNvPr>
          <p:cNvSpPr/>
          <p:nvPr/>
        </p:nvSpPr>
        <p:spPr>
          <a:xfrm>
            <a:off x="4456802" y="1228000"/>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Griechenland</a:t>
            </a:r>
            <a:endParaRPr lang="en-US" sz="1400" b="1">
              <a:solidFill>
                <a:srgbClr val="000000"/>
              </a:solidFill>
              <a:latin typeface="Arial"/>
              <a:cs typeface="Arial"/>
            </a:endParaRPr>
          </a:p>
        </p:txBody>
      </p:sp>
      <p:sp>
        <p:nvSpPr>
          <p:cNvPr id="28" name="Rectangle 34">
            <a:extLst>
              <a:ext uri="{FF2B5EF4-FFF2-40B4-BE49-F238E27FC236}">
                <a16:creationId xmlns:a16="http://schemas.microsoft.com/office/drawing/2014/main" xmlns="" id="{A2DC8303-0BDF-4896-8BCB-4BABC3A4E4EA}"/>
              </a:ext>
            </a:extLst>
          </p:cNvPr>
          <p:cNvSpPr/>
          <p:nvPr/>
        </p:nvSpPr>
        <p:spPr>
          <a:xfrm>
            <a:off x="4483089" y="1585604"/>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Ungarn</a:t>
            </a:r>
            <a:endParaRPr lang="en-US" sz="1400" b="1">
              <a:solidFill>
                <a:srgbClr val="000000"/>
              </a:solidFill>
              <a:latin typeface="Arial"/>
              <a:cs typeface="Arial"/>
            </a:endParaRPr>
          </a:p>
        </p:txBody>
      </p:sp>
      <p:sp>
        <p:nvSpPr>
          <p:cNvPr id="30" name="Rectangle 36">
            <a:extLst>
              <a:ext uri="{FF2B5EF4-FFF2-40B4-BE49-F238E27FC236}">
                <a16:creationId xmlns:a16="http://schemas.microsoft.com/office/drawing/2014/main" xmlns="" id="{FB8A0188-2694-495F-9BE4-2A94DAB13461}"/>
              </a:ext>
            </a:extLst>
          </p:cNvPr>
          <p:cNvSpPr/>
          <p:nvPr/>
        </p:nvSpPr>
        <p:spPr>
          <a:xfrm>
            <a:off x="4483089" y="1962177"/>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Portugal</a:t>
            </a:r>
            <a:endParaRPr lang="en-US" sz="1400" b="1">
              <a:solidFill>
                <a:srgbClr val="000000"/>
              </a:solidFill>
              <a:latin typeface="Arial"/>
              <a:cs typeface="Arial"/>
            </a:endParaRPr>
          </a:p>
        </p:txBody>
      </p:sp>
      <p:sp>
        <p:nvSpPr>
          <p:cNvPr id="31" name="Rectangle 37">
            <a:extLst>
              <a:ext uri="{FF2B5EF4-FFF2-40B4-BE49-F238E27FC236}">
                <a16:creationId xmlns:a16="http://schemas.microsoft.com/office/drawing/2014/main" xmlns="" id="{3A6E1C0C-45C6-4A56-8291-823D7A438B90}"/>
              </a:ext>
            </a:extLst>
          </p:cNvPr>
          <p:cNvSpPr/>
          <p:nvPr/>
        </p:nvSpPr>
        <p:spPr>
          <a:xfrm>
            <a:off x="3187691" y="2272514"/>
            <a:ext cx="756527"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32" name="Rectangle 38">
            <a:extLst>
              <a:ext uri="{FF2B5EF4-FFF2-40B4-BE49-F238E27FC236}">
                <a16:creationId xmlns:a16="http://schemas.microsoft.com/office/drawing/2014/main" xmlns="" id="{2245710B-F425-43B7-A15A-2C584D58CF23}"/>
              </a:ext>
            </a:extLst>
          </p:cNvPr>
          <p:cNvSpPr/>
          <p:nvPr/>
        </p:nvSpPr>
        <p:spPr>
          <a:xfrm>
            <a:off x="4483089" y="2333688"/>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Schweden</a:t>
            </a:r>
            <a:endParaRPr lang="en-US" sz="1400" b="1">
              <a:solidFill>
                <a:srgbClr val="000000"/>
              </a:solidFill>
              <a:latin typeface="Arial"/>
              <a:cs typeface="Arial"/>
            </a:endParaRPr>
          </a:p>
        </p:txBody>
      </p:sp>
      <p:sp>
        <p:nvSpPr>
          <p:cNvPr id="33" name="Rectangle 39">
            <a:extLst>
              <a:ext uri="{FF2B5EF4-FFF2-40B4-BE49-F238E27FC236}">
                <a16:creationId xmlns:a16="http://schemas.microsoft.com/office/drawing/2014/main" xmlns="" id="{75D2AC22-1F5B-49CF-A905-66E9BB636D4A}"/>
              </a:ext>
            </a:extLst>
          </p:cNvPr>
          <p:cNvSpPr/>
          <p:nvPr/>
        </p:nvSpPr>
        <p:spPr>
          <a:xfrm>
            <a:off x="3255451" y="2652461"/>
            <a:ext cx="780317"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34" name="Rectangle 40">
            <a:extLst>
              <a:ext uri="{FF2B5EF4-FFF2-40B4-BE49-F238E27FC236}">
                <a16:creationId xmlns:a16="http://schemas.microsoft.com/office/drawing/2014/main" xmlns="" id="{2A1997AC-2ED4-4E20-89CA-3F1A633C6D34}"/>
              </a:ext>
            </a:extLst>
          </p:cNvPr>
          <p:cNvSpPr/>
          <p:nvPr/>
        </p:nvSpPr>
        <p:spPr>
          <a:xfrm>
            <a:off x="4483089" y="2698500"/>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Österreich</a:t>
            </a:r>
            <a:endParaRPr lang="en-US" sz="1400" b="1">
              <a:solidFill>
                <a:srgbClr val="000000"/>
              </a:solidFill>
              <a:latin typeface="Arial"/>
              <a:cs typeface="Arial"/>
            </a:endParaRPr>
          </a:p>
        </p:txBody>
      </p:sp>
      <p:sp>
        <p:nvSpPr>
          <p:cNvPr id="35" name="Rectangle 41">
            <a:extLst>
              <a:ext uri="{FF2B5EF4-FFF2-40B4-BE49-F238E27FC236}">
                <a16:creationId xmlns:a16="http://schemas.microsoft.com/office/drawing/2014/main" xmlns="" id="{F444C3AF-ED44-40FD-ACC5-2B107F8EB71E}"/>
              </a:ext>
            </a:extLst>
          </p:cNvPr>
          <p:cNvSpPr/>
          <p:nvPr/>
        </p:nvSpPr>
        <p:spPr>
          <a:xfrm>
            <a:off x="3255613" y="3051595"/>
            <a:ext cx="911654"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36" name="Rectangle 42">
            <a:extLst>
              <a:ext uri="{FF2B5EF4-FFF2-40B4-BE49-F238E27FC236}">
                <a16:creationId xmlns:a16="http://schemas.microsoft.com/office/drawing/2014/main" xmlns="" id="{2D83861B-6120-4CFA-A6DB-F265F4C20537}"/>
              </a:ext>
            </a:extLst>
          </p:cNvPr>
          <p:cNvSpPr/>
          <p:nvPr/>
        </p:nvSpPr>
        <p:spPr>
          <a:xfrm>
            <a:off x="4456802" y="3096030"/>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Bulgarien</a:t>
            </a:r>
            <a:endParaRPr lang="en-US" sz="1400" b="1">
              <a:solidFill>
                <a:srgbClr val="000000"/>
              </a:solidFill>
              <a:latin typeface="Arial"/>
              <a:cs typeface="Arial"/>
            </a:endParaRPr>
          </a:p>
        </p:txBody>
      </p:sp>
      <p:sp>
        <p:nvSpPr>
          <p:cNvPr id="37" name="Rectangle 43">
            <a:extLst>
              <a:ext uri="{FF2B5EF4-FFF2-40B4-BE49-F238E27FC236}">
                <a16:creationId xmlns:a16="http://schemas.microsoft.com/office/drawing/2014/main" xmlns="" id="{784D770F-0D67-445E-B707-3B04366ACBB5}"/>
              </a:ext>
            </a:extLst>
          </p:cNvPr>
          <p:cNvSpPr/>
          <p:nvPr/>
        </p:nvSpPr>
        <p:spPr>
          <a:xfrm>
            <a:off x="3257443" y="3418271"/>
            <a:ext cx="876404"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38" name="Rectangle 44">
            <a:extLst>
              <a:ext uri="{FF2B5EF4-FFF2-40B4-BE49-F238E27FC236}">
                <a16:creationId xmlns:a16="http://schemas.microsoft.com/office/drawing/2014/main" xmlns="" id="{2DF72675-0CF3-470B-A2D6-AA9BF0EEE718}"/>
              </a:ext>
            </a:extLst>
          </p:cNvPr>
          <p:cNvSpPr/>
          <p:nvPr/>
        </p:nvSpPr>
        <p:spPr>
          <a:xfrm>
            <a:off x="4422872" y="3488583"/>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Dänemark</a:t>
            </a:r>
            <a:endParaRPr lang="en-US" sz="1400" b="1">
              <a:solidFill>
                <a:srgbClr val="000000"/>
              </a:solidFill>
              <a:latin typeface="Arial"/>
              <a:cs typeface="Arial"/>
            </a:endParaRPr>
          </a:p>
        </p:txBody>
      </p:sp>
      <p:sp>
        <p:nvSpPr>
          <p:cNvPr id="39" name="Rectangle 45">
            <a:extLst>
              <a:ext uri="{FF2B5EF4-FFF2-40B4-BE49-F238E27FC236}">
                <a16:creationId xmlns:a16="http://schemas.microsoft.com/office/drawing/2014/main" xmlns="" id="{77F03C79-C647-4002-BF3F-CF8B1484D91A}"/>
              </a:ext>
            </a:extLst>
          </p:cNvPr>
          <p:cNvSpPr/>
          <p:nvPr/>
        </p:nvSpPr>
        <p:spPr>
          <a:xfrm>
            <a:off x="3265258" y="3776920"/>
            <a:ext cx="922463"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40" name="Rectangle 46">
            <a:extLst>
              <a:ext uri="{FF2B5EF4-FFF2-40B4-BE49-F238E27FC236}">
                <a16:creationId xmlns:a16="http://schemas.microsoft.com/office/drawing/2014/main" xmlns="" id="{52AB7E81-FCF6-40FD-92E0-93C6C7B32E14}"/>
              </a:ext>
            </a:extLst>
          </p:cNvPr>
          <p:cNvSpPr/>
          <p:nvPr/>
        </p:nvSpPr>
        <p:spPr>
          <a:xfrm>
            <a:off x="4456802" y="3857577"/>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Finnland</a:t>
            </a:r>
            <a:endParaRPr lang="en-US" sz="1400" b="1">
              <a:solidFill>
                <a:srgbClr val="000000"/>
              </a:solidFill>
              <a:latin typeface="Arial"/>
              <a:cs typeface="Arial"/>
            </a:endParaRPr>
          </a:p>
        </p:txBody>
      </p:sp>
      <p:sp>
        <p:nvSpPr>
          <p:cNvPr id="41" name="Rectangle 47">
            <a:extLst>
              <a:ext uri="{FF2B5EF4-FFF2-40B4-BE49-F238E27FC236}">
                <a16:creationId xmlns:a16="http://schemas.microsoft.com/office/drawing/2014/main" xmlns="" id="{7144DEF6-FBE7-47B3-9201-DAFDB3AB652F}"/>
              </a:ext>
            </a:extLst>
          </p:cNvPr>
          <p:cNvSpPr/>
          <p:nvPr/>
        </p:nvSpPr>
        <p:spPr>
          <a:xfrm>
            <a:off x="3342929" y="4160061"/>
            <a:ext cx="781078"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42" name="Rectangle 48">
            <a:extLst>
              <a:ext uri="{FF2B5EF4-FFF2-40B4-BE49-F238E27FC236}">
                <a16:creationId xmlns:a16="http://schemas.microsoft.com/office/drawing/2014/main" xmlns="" id="{16DE94A9-2548-43F1-A6DD-B9EBB3041939}"/>
              </a:ext>
            </a:extLst>
          </p:cNvPr>
          <p:cNvSpPr/>
          <p:nvPr/>
        </p:nvSpPr>
        <p:spPr>
          <a:xfrm>
            <a:off x="4429383" y="4186775"/>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Slovakei</a:t>
            </a:r>
            <a:endParaRPr lang="en-US" sz="1400" b="1">
              <a:solidFill>
                <a:srgbClr val="000000"/>
              </a:solidFill>
              <a:latin typeface="Arial"/>
              <a:cs typeface="Arial"/>
            </a:endParaRPr>
          </a:p>
        </p:txBody>
      </p:sp>
      <p:sp>
        <p:nvSpPr>
          <p:cNvPr id="43" name="Rectangle 49">
            <a:extLst>
              <a:ext uri="{FF2B5EF4-FFF2-40B4-BE49-F238E27FC236}">
                <a16:creationId xmlns:a16="http://schemas.microsoft.com/office/drawing/2014/main" xmlns="" id="{69D8B2A6-B2BA-45FF-8D7F-3C6F528B2680}"/>
              </a:ext>
            </a:extLst>
          </p:cNvPr>
          <p:cNvSpPr/>
          <p:nvPr/>
        </p:nvSpPr>
        <p:spPr>
          <a:xfrm>
            <a:off x="5895651" y="1173845"/>
            <a:ext cx="798168"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+1</a:t>
            </a:r>
            <a:endParaRPr lang="en-US" sz="2000" b="1" dirty="0">
              <a:solidFill>
                <a:srgbClr val="000000"/>
              </a:solidFill>
              <a:latin typeface="Arial"/>
              <a:cs typeface="Arial"/>
            </a:endParaRPr>
          </a:p>
        </p:txBody>
      </p:sp>
      <p:sp>
        <p:nvSpPr>
          <p:cNvPr id="44" name="Rectangle 50">
            <a:extLst>
              <a:ext uri="{FF2B5EF4-FFF2-40B4-BE49-F238E27FC236}">
                <a16:creationId xmlns:a16="http://schemas.microsoft.com/office/drawing/2014/main" xmlns="" id="{C55529F5-5B10-4A1F-BF87-5C0B03B73426}"/>
              </a:ext>
            </a:extLst>
          </p:cNvPr>
          <p:cNvSpPr/>
          <p:nvPr/>
        </p:nvSpPr>
        <p:spPr>
          <a:xfrm>
            <a:off x="7279589" y="1228165"/>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Kroatien</a:t>
            </a:r>
            <a:endParaRPr lang="en-US" sz="1400" b="1">
              <a:solidFill>
                <a:srgbClr val="000000"/>
              </a:solidFill>
              <a:latin typeface="Arial"/>
              <a:cs typeface="Arial"/>
            </a:endParaRPr>
          </a:p>
        </p:txBody>
      </p:sp>
      <p:sp>
        <p:nvSpPr>
          <p:cNvPr id="45" name="Rectangle 51">
            <a:extLst>
              <a:ext uri="{FF2B5EF4-FFF2-40B4-BE49-F238E27FC236}">
                <a16:creationId xmlns:a16="http://schemas.microsoft.com/office/drawing/2014/main" xmlns="" id="{97B84896-0A1C-4A46-9BBF-CFA933F6BB33}"/>
              </a:ext>
            </a:extLst>
          </p:cNvPr>
          <p:cNvSpPr/>
          <p:nvPr/>
        </p:nvSpPr>
        <p:spPr>
          <a:xfrm>
            <a:off x="5910196" y="1527427"/>
            <a:ext cx="897356"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b="1" dirty="0">
                <a:solidFill>
                  <a:srgbClr val="000000"/>
                </a:solidFill>
                <a:latin typeface="Arial"/>
                <a:cs typeface="Arial"/>
              </a:rPr>
              <a:t>  +2</a:t>
            </a:r>
            <a:endParaRPr lang="en-US" sz="2000" b="1" dirty="0">
              <a:solidFill>
                <a:srgbClr val="000000"/>
              </a:solidFill>
              <a:latin typeface="Arial"/>
              <a:cs typeface="Arial"/>
            </a:endParaRPr>
          </a:p>
        </p:txBody>
      </p:sp>
      <p:sp>
        <p:nvSpPr>
          <p:cNvPr id="46" name="Rectangle 52">
            <a:extLst>
              <a:ext uri="{FF2B5EF4-FFF2-40B4-BE49-F238E27FC236}">
                <a16:creationId xmlns:a16="http://schemas.microsoft.com/office/drawing/2014/main" xmlns="" id="{43D09E20-A885-4AE0-B08F-7F6779141399}"/>
              </a:ext>
            </a:extLst>
          </p:cNvPr>
          <p:cNvSpPr/>
          <p:nvPr/>
        </p:nvSpPr>
        <p:spPr>
          <a:xfrm>
            <a:off x="7265269" y="1608674"/>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Irland</a:t>
            </a:r>
            <a:endParaRPr lang="en-US" sz="1400" b="1">
              <a:solidFill>
                <a:srgbClr val="000000"/>
              </a:solidFill>
              <a:latin typeface="Arial"/>
              <a:cs typeface="Arial"/>
            </a:endParaRPr>
          </a:p>
        </p:txBody>
      </p:sp>
      <p:sp>
        <p:nvSpPr>
          <p:cNvPr id="48" name="Rectangle 54">
            <a:extLst>
              <a:ext uri="{FF2B5EF4-FFF2-40B4-BE49-F238E27FC236}">
                <a16:creationId xmlns:a16="http://schemas.microsoft.com/office/drawing/2014/main" xmlns="" id="{E87BAE8B-38B7-4FE4-9B07-745BC9ADCA55}"/>
              </a:ext>
            </a:extLst>
          </p:cNvPr>
          <p:cNvSpPr/>
          <p:nvPr/>
        </p:nvSpPr>
        <p:spPr>
          <a:xfrm>
            <a:off x="7279589" y="1962177"/>
            <a:ext cx="1309501"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Litauen</a:t>
            </a:r>
            <a:endParaRPr lang="en-US" sz="1400" b="1">
              <a:solidFill>
                <a:srgbClr val="000000"/>
              </a:solidFill>
              <a:latin typeface="Arial"/>
              <a:cs typeface="Arial"/>
            </a:endParaRPr>
          </a:p>
        </p:txBody>
      </p:sp>
      <p:sp>
        <p:nvSpPr>
          <p:cNvPr id="49" name="Rectangle 55">
            <a:extLst>
              <a:ext uri="{FF2B5EF4-FFF2-40B4-BE49-F238E27FC236}">
                <a16:creationId xmlns:a16="http://schemas.microsoft.com/office/drawing/2014/main" xmlns="" id="{1BBA9C8A-D658-402C-A24B-C6277205F966}"/>
              </a:ext>
            </a:extLst>
          </p:cNvPr>
          <p:cNvSpPr/>
          <p:nvPr/>
        </p:nvSpPr>
        <p:spPr>
          <a:xfrm>
            <a:off x="6331312" y="2026498"/>
            <a:ext cx="220423" cy="30008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500" dirty="0">
                <a:solidFill>
                  <a:srgbClr val="000000"/>
                </a:solidFill>
                <a:latin typeface="Arial"/>
                <a:cs typeface="Arial"/>
              </a:rPr>
              <a:t> </a:t>
            </a:r>
            <a:endParaRPr lang="en-US" sz="2000" b="1" dirty="0">
              <a:solidFill>
                <a:srgbClr val="000000"/>
              </a:solidFill>
              <a:latin typeface="Arial"/>
              <a:cs typeface="Arial"/>
            </a:endParaRPr>
          </a:p>
        </p:txBody>
      </p:sp>
      <p:sp>
        <p:nvSpPr>
          <p:cNvPr id="50" name="Rectangle 56">
            <a:extLst>
              <a:ext uri="{FF2B5EF4-FFF2-40B4-BE49-F238E27FC236}">
                <a16:creationId xmlns:a16="http://schemas.microsoft.com/office/drawing/2014/main" xmlns="" id="{7AB2641B-1495-4C04-A8E9-FC665A2ACFD0}"/>
              </a:ext>
            </a:extLst>
          </p:cNvPr>
          <p:cNvSpPr/>
          <p:nvPr/>
        </p:nvSpPr>
        <p:spPr>
          <a:xfrm>
            <a:off x="7279589" y="2336356"/>
            <a:ext cx="1006308"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Lettland</a:t>
            </a:r>
            <a:endParaRPr lang="en-US" sz="1400" b="1">
              <a:solidFill>
                <a:srgbClr val="000000"/>
              </a:solidFill>
              <a:latin typeface="Arial"/>
              <a:cs typeface="Arial"/>
            </a:endParaRPr>
          </a:p>
        </p:txBody>
      </p:sp>
      <p:sp>
        <p:nvSpPr>
          <p:cNvPr id="51" name="Rectangle 57">
            <a:extLst>
              <a:ext uri="{FF2B5EF4-FFF2-40B4-BE49-F238E27FC236}">
                <a16:creationId xmlns:a16="http://schemas.microsoft.com/office/drawing/2014/main" xmlns="" id="{14AB8C42-6B9E-45E8-A61A-2B61829EA66C}"/>
              </a:ext>
            </a:extLst>
          </p:cNvPr>
          <p:cNvSpPr/>
          <p:nvPr/>
        </p:nvSpPr>
        <p:spPr>
          <a:xfrm flipH="1">
            <a:off x="6279575" y="2634075"/>
            <a:ext cx="461777" cy="30008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500" dirty="0">
                <a:solidFill>
                  <a:srgbClr val="000000"/>
                </a:solidFill>
                <a:latin typeface="Arial"/>
                <a:cs typeface="Arial"/>
              </a:rPr>
              <a:t> </a:t>
            </a:r>
            <a:endParaRPr lang="en-US" sz="2000" b="1" dirty="0">
              <a:solidFill>
                <a:srgbClr val="000000"/>
              </a:solidFill>
              <a:latin typeface="Arial"/>
              <a:cs typeface="Arial"/>
            </a:endParaRPr>
          </a:p>
        </p:txBody>
      </p:sp>
      <p:sp>
        <p:nvSpPr>
          <p:cNvPr id="52" name="Rectangle 58">
            <a:extLst>
              <a:ext uri="{FF2B5EF4-FFF2-40B4-BE49-F238E27FC236}">
                <a16:creationId xmlns:a16="http://schemas.microsoft.com/office/drawing/2014/main" xmlns="" id="{0270AFA4-0D60-4B7B-B70F-3EA1EEA87A5B}"/>
              </a:ext>
            </a:extLst>
          </p:cNvPr>
          <p:cNvSpPr/>
          <p:nvPr/>
        </p:nvSpPr>
        <p:spPr>
          <a:xfrm>
            <a:off x="7288099" y="2714739"/>
            <a:ext cx="1474154"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Slowenien</a:t>
            </a:r>
            <a:endParaRPr lang="en-US" sz="1400" b="1">
              <a:solidFill>
                <a:srgbClr val="000000"/>
              </a:solidFill>
              <a:latin typeface="Arial"/>
              <a:cs typeface="Arial"/>
            </a:endParaRPr>
          </a:p>
        </p:txBody>
      </p:sp>
      <p:sp>
        <p:nvSpPr>
          <p:cNvPr id="53" name="Rectangle 59">
            <a:extLst>
              <a:ext uri="{FF2B5EF4-FFF2-40B4-BE49-F238E27FC236}">
                <a16:creationId xmlns:a16="http://schemas.microsoft.com/office/drawing/2014/main" xmlns="" id="{49A92EA4-FEAB-452D-9950-D978F091B318}"/>
              </a:ext>
            </a:extLst>
          </p:cNvPr>
          <p:cNvSpPr/>
          <p:nvPr/>
        </p:nvSpPr>
        <p:spPr>
          <a:xfrm>
            <a:off x="6046712" y="2935772"/>
            <a:ext cx="654925" cy="377026"/>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2000" dirty="0">
                <a:solidFill>
                  <a:srgbClr val="000000"/>
                </a:solidFill>
                <a:latin typeface="Arial"/>
                <a:cs typeface="Arial"/>
              </a:rPr>
              <a:t> </a:t>
            </a:r>
            <a:r>
              <a:rPr lang="en-GB" sz="2000" b="1" dirty="0">
                <a:solidFill>
                  <a:srgbClr val="000000"/>
                </a:solidFill>
                <a:latin typeface="Arial"/>
                <a:cs typeface="Arial"/>
              </a:rPr>
              <a:t>+1</a:t>
            </a:r>
            <a:endParaRPr lang="en-US" sz="2000" b="1" dirty="0">
              <a:solidFill>
                <a:srgbClr val="000000"/>
              </a:solidFill>
              <a:latin typeface="Arial"/>
              <a:cs typeface="Arial"/>
            </a:endParaRPr>
          </a:p>
        </p:txBody>
      </p:sp>
      <p:sp>
        <p:nvSpPr>
          <p:cNvPr id="54" name="Rectangle 60">
            <a:extLst>
              <a:ext uri="{FF2B5EF4-FFF2-40B4-BE49-F238E27FC236}">
                <a16:creationId xmlns:a16="http://schemas.microsoft.com/office/drawing/2014/main" xmlns="" id="{F54FFDAE-EB2B-427E-9F9C-847D5C3777D5}"/>
              </a:ext>
            </a:extLst>
          </p:cNvPr>
          <p:cNvSpPr/>
          <p:nvPr/>
        </p:nvSpPr>
        <p:spPr>
          <a:xfrm>
            <a:off x="7279589" y="3085833"/>
            <a:ext cx="11453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Estland</a:t>
            </a:r>
            <a:endParaRPr lang="en-US" sz="1400" b="1">
              <a:solidFill>
                <a:srgbClr val="000000"/>
              </a:solidFill>
              <a:latin typeface="Arial"/>
              <a:cs typeface="Arial"/>
            </a:endParaRPr>
          </a:p>
        </p:txBody>
      </p:sp>
      <p:sp>
        <p:nvSpPr>
          <p:cNvPr id="55" name="Rectangle 61">
            <a:extLst>
              <a:ext uri="{FF2B5EF4-FFF2-40B4-BE49-F238E27FC236}">
                <a16:creationId xmlns:a16="http://schemas.microsoft.com/office/drawing/2014/main" xmlns="" id="{F190A7D7-6F23-4EE9-A52E-51EF88B45797}"/>
              </a:ext>
            </a:extLst>
          </p:cNvPr>
          <p:cNvSpPr/>
          <p:nvPr/>
        </p:nvSpPr>
        <p:spPr>
          <a:xfrm>
            <a:off x="6331744" y="3164603"/>
            <a:ext cx="355121" cy="30008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500" b="1" dirty="0">
                <a:solidFill>
                  <a:srgbClr val="000000"/>
                </a:solidFill>
                <a:latin typeface="Arial"/>
                <a:cs typeface="Arial"/>
              </a:rPr>
              <a:t> </a:t>
            </a:r>
            <a:endParaRPr lang="en-US" sz="2000" b="1" dirty="0">
              <a:solidFill>
                <a:srgbClr val="000000"/>
              </a:solidFill>
              <a:latin typeface="Arial"/>
              <a:cs typeface="Arial"/>
            </a:endParaRPr>
          </a:p>
        </p:txBody>
      </p:sp>
      <p:sp>
        <p:nvSpPr>
          <p:cNvPr id="56" name="Rectangle 62">
            <a:extLst>
              <a:ext uri="{FF2B5EF4-FFF2-40B4-BE49-F238E27FC236}">
                <a16:creationId xmlns:a16="http://schemas.microsoft.com/office/drawing/2014/main" xmlns="" id="{B99B0E3A-35D9-4FBF-9227-337449F7E1C5}"/>
              </a:ext>
            </a:extLst>
          </p:cNvPr>
          <p:cNvSpPr/>
          <p:nvPr/>
        </p:nvSpPr>
        <p:spPr>
          <a:xfrm>
            <a:off x="7262272" y="3470703"/>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Zypern</a:t>
            </a:r>
            <a:endParaRPr lang="en-US" sz="1400" b="1">
              <a:solidFill>
                <a:srgbClr val="000000"/>
              </a:solidFill>
              <a:latin typeface="Arial"/>
              <a:cs typeface="Arial"/>
            </a:endParaRPr>
          </a:p>
        </p:txBody>
      </p:sp>
      <p:sp>
        <p:nvSpPr>
          <p:cNvPr id="57" name="Rectangle 63">
            <a:extLst>
              <a:ext uri="{FF2B5EF4-FFF2-40B4-BE49-F238E27FC236}">
                <a16:creationId xmlns:a16="http://schemas.microsoft.com/office/drawing/2014/main" xmlns="" id="{7ADD8E2D-425F-44A2-9A70-2F5141FA98FF}"/>
              </a:ext>
            </a:extLst>
          </p:cNvPr>
          <p:cNvSpPr/>
          <p:nvPr/>
        </p:nvSpPr>
        <p:spPr>
          <a:xfrm>
            <a:off x="6331744" y="3526657"/>
            <a:ext cx="355121" cy="30008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500" dirty="0">
                <a:solidFill>
                  <a:srgbClr val="000000"/>
                </a:solidFill>
                <a:latin typeface="Arial"/>
                <a:cs typeface="Arial"/>
              </a:rPr>
              <a:t> </a:t>
            </a:r>
            <a:endParaRPr lang="en-US" sz="2000" b="1" dirty="0">
              <a:solidFill>
                <a:srgbClr val="000000"/>
              </a:solidFill>
              <a:latin typeface="Arial"/>
              <a:cs typeface="Arial"/>
            </a:endParaRPr>
          </a:p>
        </p:txBody>
      </p:sp>
      <p:sp>
        <p:nvSpPr>
          <p:cNvPr id="58" name="Rectangle 64">
            <a:extLst>
              <a:ext uri="{FF2B5EF4-FFF2-40B4-BE49-F238E27FC236}">
                <a16:creationId xmlns:a16="http://schemas.microsoft.com/office/drawing/2014/main" xmlns="" id="{F7ED42C2-7699-41A7-825C-C25053A09611}"/>
              </a:ext>
            </a:extLst>
          </p:cNvPr>
          <p:cNvSpPr/>
          <p:nvPr/>
        </p:nvSpPr>
        <p:spPr>
          <a:xfrm>
            <a:off x="7238173" y="3826641"/>
            <a:ext cx="1539628"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Luxemburg</a:t>
            </a:r>
            <a:endParaRPr lang="en-US" sz="1400" b="1">
              <a:solidFill>
                <a:srgbClr val="000000"/>
              </a:solidFill>
              <a:latin typeface="Arial"/>
              <a:cs typeface="Arial"/>
            </a:endParaRPr>
          </a:p>
        </p:txBody>
      </p:sp>
      <p:sp>
        <p:nvSpPr>
          <p:cNvPr id="59" name="Rectangle 65">
            <a:extLst>
              <a:ext uri="{FF2B5EF4-FFF2-40B4-BE49-F238E27FC236}">
                <a16:creationId xmlns:a16="http://schemas.microsoft.com/office/drawing/2014/main" xmlns="" id="{67F00727-3E34-4D1F-ACB6-B79CAF71561D}"/>
              </a:ext>
            </a:extLst>
          </p:cNvPr>
          <p:cNvSpPr/>
          <p:nvPr/>
        </p:nvSpPr>
        <p:spPr>
          <a:xfrm>
            <a:off x="6331312" y="3893855"/>
            <a:ext cx="355121" cy="30008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500" dirty="0">
                <a:solidFill>
                  <a:srgbClr val="000000"/>
                </a:solidFill>
                <a:latin typeface="Arial"/>
                <a:cs typeface="Arial"/>
              </a:rPr>
              <a:t> </a:t>
            </a:r>
            <a:endParaRPr lang="en-US" sz="2000" b="1" dirty="0">
              <a:solidFill>
                <a:srgbClr val="000000"/>
              </a:solidFill>
              <a:latin typeface="Arial"/>
              <a:cs typeface="Arial"/>
            </a:endParaRPr>
          </a:p>
        </p:txBody>
      </p:sp>
      <p:sp>
        <p:nvSpPr>
          <p:cNvPr id="60" name="Rectangle 66">
            <a:extLst>
              <a:ext uri="{FF2B5EF4-FFF2-40B4-BE49-F238E27FC236}">
                <a16:creationId xmlns:a16="http://schemas.microsoft.com/office/drawing/2014/main" xmlns="" id="{2FF620A1-FB7B-4CFA-B039-B7A5D5466914}"/>
              </a:ext>
            </a:extLst>
          </p:cNvPr>
          <p:cNvSpPr/>
          <p:nvPr/>
        </p:nvSpPr>
        <p:spPr>
          <a:xfrm>
            <a:off x="7238173" y="4176947"/>
            <a:ext cx="1323820" cy="28469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400" b="1">
                <a:solidFill>
                  <a:srgbClr val="000000"/>
                </a:solidFill>
                <a:latin typeface="Arial"/>
                <a:cs typeface="Arial"/>
              </a:rPr>
              <a:t>Malta</a:t>
            </a:r>
            <a:endParaRPr lang="en-US" sz="1400" b="1">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812" y="2300209"/>
            <a:ext cx="4450441" cy="2837962"/>
          </a:xfrm>
          <a:prstGeom prst="rect">
            <a:avLst/>
          </a:prstGeom>
        </p:spPr>
      </p:pic>
      <p:grpSp>
        <p:nvGrpSpPr>
          <p:cNvPr id="100" name="Group 99"/>
          <p:cNvGrpSpPr/>
          <p:nvPr/>
        </p:nvGrpSpPr>
        <p:grpSpPr>
          <a:xfrm>
            <a:off x="429846" y="3947853"/>
            <a:ext cx="1086848" cy="849967"/>
            <a:chOff x="279331" y="3724519"/>
            <a:chExt cx="1237363" cy="1073302"/>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31" y="3724519"/>
              <a:ext cx="454876" cy="5752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00" y="3806149"/>
              <a:ext cx="390331" cy="4936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87" y="4294427"/>
              <a:ext cx="398032" cy="50339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153" y="4063562"/>
              <a:ext cx="374541" cy="47368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885" y="4294427"/>
              <a:ext cx="387961" cy="490657"/>
            </a:xfrm>
            <a:prstGeom prst="rect">
              <a:avLst/>
            </a:prstGeom>
          </p:spPr>
        </p:pic>
      </p:gr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937" y="4184979"/>
            <a:ext cx="456286" cy="57706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6602" y="3163203"/>
            <a:ext cx="357469" cy="452093"/>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4910" y="3209182"/>
            <a:ext cx="333759" cy="422108"/>
          </a:xfrm>
          <a:prstGeom prst="rect">
            <a:avLst/>
          </a:prstGeom>
        </p:spPr>
      </p:pic>
      <p:grpSp>
        <p:nvGrpSpPr>
          <p:cNvPr id="101" name="Group 100"/>
          <p:cNvGrpSpPr/>
          <p:nvPr/>
        </p:nvGrpSpPr>
        <p:grpSpPr>
          <a:xfrm>
            <a:off x="136338" y="2250925"/>
            <a:ext cx="2184069" cy="1364825"/>
            <a:chOff x="302150" y="1880015"/>
            <a:chExt cx="2435086" cy="1593720"/>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150" y="2935092"/>
              <a:ext cx="402780" cy="509398"/>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7143" y="2936454"/>
              <a:ext cx="402780" cy="509398"/>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63921" y="2936454"/>
              <a:ext cx="416211" cy="52638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457" y="2446153"/>
              <a:ext cx="367126" cy="464306"/>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7143" y="2391426"/>
              <a:ext cx="420322" cy="531584"/>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3921" y="2430085"/>
              <a:ext cx="382814" cy="484148"/>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50671" y="2998982"/>
              <a:ext cx="375386" cy="474753"/>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9205" y="1903117"/>
              <a:ext cx="400371" cy="506352"/>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5184" y="1924121"/>
              <a:ext cx="387808" cy="490463"/>
            </a:xfrm>
            <a:prstGeom prst="rect">
              <a:avLst/>
            </a:prstGeom>
          </p:spPr>
        </p:pic>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55817" y="2433090"/>
              <a:ext cx="404997" cy="512202"/>
            </a:xfrm>
            <a:prstGeom prst="rect">
              <a:avLst/>
            </a:prstGeom>
          </p:spPr>
        </p:pic>
        <p:pic>
          <p:nvPicPr>
            <p:cNvPr id="21" name="Picture 2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52665" y="2429152"/>
              <a:ext cx="400045" cy="505940"/>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37170" y="1937565"/>
              <a:ext cx="387878" cy="490551"/>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72058" y="1880015"/>
              <a:ext cx="410399" cy="519034"/>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82880" y="2497136"/>
              <a:ext cx="354356" cy="448156"/>
            </a:xfrm>
            <a:prstGeom prst="rect">
              <a:avLst/>
            </a:prstGeom>
          </p:spPr>
        </p:pic>
      </p:grpSp>
      <p:grpSp>
        <p:nvGrpSpPr>
          <p:cNvPr id="103" name="Group 102"/>
          <p:cNvGrpSpPr/>
          <p:nvPr/>
        </p:nvGrpSpPr>
        <p:grpSpPr>
          <a:xfrm>
            <a:off x="3657362" y="1941152"/>
            <a:ext cx="1332380" cy="854404"/>
            <a:chOff x="5754491" y="-305176"/>
            <a:chExt cx="1559655" cy="1034177"/>
          </a:xfrm>
        </p:grpSpPr>
        <p:pic>
          <p:nvPicPr>
            <p:cNvPr id="26" name="Picture 2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54491" y="180351"/>
              <a:ext cx="417123" cy="527537"/>
            </a:xfrm>
            <a:prstGeom prst="rect">
              <a:avLst/>
            </a:prstGeom>
          </p:spPr>
        </p:pic>
        <p:pic>
          <p:nvPicPr>
            <p:cNvPr id="27" name="Picture 2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903376" y="-50429"/>
              <a:ext cx="410770" cy="519505"/>
            </a:xfrm>
            <a:prstGeom prst="rect">
              <a:avLst/>
            </a:prstGeom>
          </p:spPr>
        </p:pic>
        <p:pic>
          <p:nvPicPr>
            <p:cNvPr id="28" name="Picture 2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769455" y="-305176"/>
              <a:ext cx="383905" cy="485527"/>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179489" y="-255474"/>
              <a:ext cx="364573" cy="461077"/>
            </a:xfrm>
            <a:prstGeom prst="rect">
              <a:avLst/>
            </a:prstGeom>
          </p:spPr>
        </p:pic>
        <p:pic>
          <p:nvPicPr>
            <p:cNvPr id="30" name="Picture 2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194308" y="222652"/>
              <a:ext cx="400368" cy="506349"/>
            </a:xfrm>
            <a:prstGeom prst="rect">
              <a:avLst/>
            </a:prstGeom>
          </p:spPr>
        </p:pic>
        <p:pic>
          <p:nvPicPr>
            <p:cNvPr id="31" name="Picture 3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612089" y="245258"/>
              <a:ext cx="364619" cy="461135"/>
            </a:xfrm>
            <a:prstGeom prst="rect">
              <a:avLst/>
            </a:prstGeom>
          </p:spPr>
        </p:pic>
        <p:pic>
          <p:nvPicPr>
            <p:cNvPr id="32" name="Picture 3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559460" y="-245847"/>
              <a:ext cx="373738" cy="472668"/>
            </a:xfrm>
            <a:prstGeom prst="rect">
              <a:avLst/>
            </a:prstGeom>
          </p:spPr>
        </p:pic>
      </p:grpSp>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948379" y="2625968"/>
            <a:ext cx="392079" cy="495865"/>
          </a:xfrm>
          <a:prstGeom prst="rect">
            <a:avLst/>
          </a:prstGeom>
        </p:spPr>
      </p:pic>
      <p:grpSp>
        <p:nvGrpSpPr>
          <p:cNvPr id="102" name="Group 101"/>
          <p:cNvGrpSpPr/>
          <p:nvPr/>
        </p:nvGrpSpPr>
        <p:grpSpPr>
          <a:xfrm>
            <a:off x="929324" y="673048"/>
            <a:ext cx="2645577" cy="1380363"/>
            <a:chOff x="1885773" y="37103"/>
            <a:chExt cx="3370753" cy="1627131"/>
          </a:xfrm>
        </p:grpSpPr>
        <p:pic>
          <p:nvPicPr>
            <p:cNvPr id="33" name="Picture 3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082168" y="111666"/>
              <a:ext cx="372587" cy="471213"/>
            </a:xfrm>
            <a:prstGeom prst="rect">
              <a:avLst/>
            </a:prstGeom>
          </p:spPr>
        </p:pic>
        <p:pic>
          <p:nvPicPr>
            <p:cNvPr id="35" name="Picture 3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55464" y="127979"/>
              <a:ext cx="369101" cy="466804"/>
            </a:xfrm>
            <a:prstGeom prst="rect">
              <a:avLst/>
            </a:prstGeom>
          </p:spPr>
        </p:pic>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349717" y="136519"/>
              <a:ext cx="364058" cy="460425"/>
            </a:xfrm>
            <a:prstGeom prst="rect">
              <a:avLst/>
            </a:prstGeom>
          </p:spPr>
        </p:pic>
        <p:pic>
          <p:nvPicPr>
            <p:cNvPr id="37" name="Picture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487288" y="96236"/>
              <a:ext cx="383683" cy="485246"/>
            </a:xfrm>
            <a:prstGeom prst="rect">
              <a:avLst/>
            </a:prstGeom>
          </p:spPr>
        </p:pic>
        <p:pic>
          <p:nvPicPr>
            <p:cNvPr id="38" name="Picture 3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952665" y="92024"/>
              <a:ext cx="390344" cy="493671"/>
            </a:xfrm>
            <a:prstGeom prst="rect">
              <a:avLst/>
            </a:prstGeom>
          </p:spPr>
        </p:pic>
        <p:pic>
          <p:nvPicPr>
            <p:cNvPr id="39" name="Picture 38"/>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flipH="1">
              <a:off x="2750442" y="621729"/>
              <a:ext cx="392890" cy="496891"/>
            </a:xfrm>
            <a:prstGeom prst="rect">
              <a:avLst/>
            </a:prstGeom>
          </p:spPr>
        </p:pic>
        <p:pic>
          <p:nvPicPr>
            <p:cNvPr id="40" name="Picture 3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306064" y="605441"/>
              <a:ext cx="416985" cy="527364"/>
            </a:xfrm>
            <a:prstGeom prst="rect">
              <a:avLst/>
            </a:prstGeom>
          </p:spPr>
        </p:pic>
        <p:pic>
          <p:nvPicPr>
            <p:cNvPr id="41" name="Picture 40"/>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167856" y="606856"/>
              <a:ext cx="383741" cy="485319"/>
            </a:xfrm>
            <a:prstGeom prst="rect">
              <a:avLst/>
            </a:prstGeom>
          </p:spPr>
        </p:pic>
        <p:pic>
          <p:nvPicPr>
            <p:cNvPr id="42" name="Picture 4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585367" y="613606"/>
              <a:ext cx="381392" cy="482349"/>
            </a:xfrm>
            <a:prstGeom prst="rect">
              <a:avLst/>
            </a:prstGeom>
          </p:spPr>
        </p:pic>
        <p:pic>
          <p:nvPicPr>
            <p:cNvPr id="43" name="Picture 42"/>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939090" y="586584"/>
              <a:ext cx="386893" cy="489306"/>
            </a:xfrm>
            <a:prstGeom prst="rect">
              <a:avLst/>
            </a:prstGeom>
          </p:spPr>
        </p:pic>
        <p:pic>
          <p:nvPicPr>
            <p:cNvPr id="44" name="Picture 4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392605" y="590028"/>
              <a:ext cx="402972" cy="509641"/>
            </a:xfrm>
            <a:prstGeom prst="rect">
              <a:avLst/>
            </a:prstGeom>
          </p:spPr>
        </p:pic>
        <p:pic>
          <p:nvPicPr>
            <p:cNvPr id="45" name="Picture 44"/>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856052" y="83967"/>
              <a:ext cx="400474" cy="506481"/>
            </a:xfrm>
            <a:prstGeom prst="rect">
              <a:avLst/>
            </a:prstGeom>
          </p:spPr>
        </p:pic>
        <p:pic>
          <p:nvPicPr>
            <p:cNvPr id="46" name="Picture 45"/>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804625" y="624583"/>
              <a:ext cx="376713" cy="476432"/>
            </a:xfrm>
            <a:prstGeom prst="rect">
              <a:avLst/>
            </a:prstGeom>
          </p:spPr>
        </p:pic>
        <p:pic>
          <p:nvPicPr>
            <p:cNvPr id="47" name="Picture 46"/>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344631" y="1144651"/>
              <a:ext cx="410833" cy="519583"/>
            </a:xfrm>
            <a:prstGeom prst="rect">
              <a:avLst/>
            </a:prstGeom>
          </p:spPr>
        </p:pic>
        <p:pic>
          <p:nvPicPr>
            <p:cNvPr id="48" name="Picture 47"/>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795281" y="1141203"/>
              <a:ext cx="389002" cy="491974"/>
            </a:xfrm>
            <a:prstGeom prst="rect">
              <a:avLst/>
            </a:prstGeom>
          </p:spPr>
        </p:pic>
        <p:pic>
          <p:nvPicPr>
            <p:cNvPr id="50" name="Picture 49"/>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191323" y="1113152"/>
              <a:ext cx="409722" cy="518179"/>
            </a:xfrm>
            <a:prstGeom prst="rect">
              <a:avLst/>
            </a:prstGeom>
          </p:spPr>
        </p:pic>
        <p:pic>
          <p:nvPicPr>
            <p:cNvPr id="51" name="Picture 50"/>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620142" y="1131264"/>
              <a:ext cx="381079" cy="481953"/>
            </a:xfrm>
            <a:prstGeom prst="rect">
              <a:avLst/>
            </a:prstGeom>
          </p:spPr>
        </p:pic>
        <p:pic>
          <p:nvPicPr>
            <p:cNvPr id="52" name="Picture 51"/>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4019871" y="1093646"/>
              <a:ext cx="409519" cy="517922"/>
            </a:xfrm>
            <a:prstGeom prst="rect">
              <a:avLst/>
            </a:prstGeom>
          </p:spPr>
        </p:pic>
        <p:pic>
          <p:nvPicPr>
            <p:cNvPr id="53" name="Picture 52"/>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4436573" y="1127029"/>
              <a:ext cx="365821" cy="462656"/>
            </a:xfrm>
            <a:prstGeom prst="rect">
              <a:avLst/>
            </a:prstGeom>
          </p:spPr>
        </p:pic>
        <p:pic>
          <p:nvPicPr>
            <p:cNvPr id="54" name="Picture 53"/>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4831602" y="1108167"/>
              <a:ext cx="380735" cy="481518"/>
            </a:xfrm>
            <a:prstGeom prst="rect">
              <a:avLst/>
            </a:prstGeom>
          </p:spPr>
        </p:pic>
        <p:pic>
          <p:nvPicPr>
            <p:cNvPr id="55" name="Picture 54"/>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885773" y="1106403"/>
              <a:ext cx="429366" cy="543023"/>
            </a:xfrm>
            <a:prstGeom prst="rect">
              <a:avLst/>
            </a:prstGeom>
          </p:spPr>
        </p:pic>
        <p:pic>
          <p:nvPicPr>
            <p:cNvPr id="56" name="Picture 55"/>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904910" y="600261"/>
              <a:ext cx="442534" cy="559675"/>
            </a:xfrm>
            <a:prstGeom prst="rect">
              <a:avLst/>
            </a:prstGeom>
          </p:spPr>
        </p:pic>
        <p:pic>
          <p:nvPicPr>
            <p:cNvPr id="57" name="Picture 56"/>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3603570" y="37103"/>
              <a:ext cx="445287" cy="563158"/>
            </a:xfrm>
            <a:prstGeom prst="rect">
              <a:avLst/>
            </a:prstGeom>
          </p:spPr>
        </p:pic>
        <p:pic>
          <p:nvPicPr>
            <p:cNvPr id="58" name="Picture 57"/>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184283" y="97334"/>
              <a:ext cx="395253" cy="499879"/>
            </a:xfrm>
            <a:prstGeom prst="rect">
              <a:avLst/>
            </a:prstGeom>
          </p:spPr>
        </p:pic>
      </p:grpSp>
      <p:pic>
        <p:nvPicPr>
          <p:cNvPr id="75" name="Picture 74"/>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335010" y="1371161"/>
            <a:ext cx="360435" cy="455845"/>
          </a:xfrm>
          <a:prstGeom prst="rect">
            <a:avLst/>
          </a:prstGeom>
        </p:spPr>
      </p:pic>
      <p:grpSp>
        <p:nvGrpSpPr>
          <p:cNvPr id="105" name="Group 104"/>
          <p:cNvGrpSpPr/>
          <p:nvPr/>
        </p:nvGrpSpPr>
        <p:grpSpPr>
          <a:xfrm>
            <a:off x="5735370" y="823689"/>
            <a:ext cx="2874457" cy="1859229"/>
            <a:chOff x="5853125" y="196896"/>
            <a:chExt cx="2874457" cy="1859229"/>
          </a:xfrm>
        </p:grpSpPr>
        <p:pic>
          <p:nvPicPr>
            <p:cNvPr id="78" name="Picture 77"/>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6520601" y="1167969"/>
              <a:ext cx="334182" cy="443112"/>
            </a:xfrm>
            <a:prstGeom prst="rect">
              <a:avLst/>
            </a:prstGeom>
          </p:spPr>
        </p:pic>
        <p:pic>
          <p:nvPicPr>
            <p:cNvPr id="59" name="Picture 58"/>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5853125" y="258101"/>
              <a:ext cx="350558" cy="464824"/>
            </a:xfrm>
            <a:prstGeom prst="rect">
              <a:avLst/>
            </a:prstGeom>
          </p:spPr>
        </p:pic>
        <p:pic>
          <p:nvPicPr>
            <p:cNvPr id="61" name="Picture 60"/>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6187911" y="214022"/>
              <a:ext cx="383800" cy="508903"/>
            </a:xfrm>
            <a:prstGeom prst="rect">
              <a:avLst/>
            </a:prstGeom>
          </p:spPr>
        </p:pic>
        <p:pic>
          <p:nvPicPr>
            <p:cNvPr id="62" name="Picture 61"/>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6551017" y="241244"/>
              <a:ext cx="363270" cy="481682"/>
            </a:xfrm>
            <a:prstGeom prst="rect">
              <a:avLst/>
            </a:prstGeom>
          </p:spPr>
        </p:pic>
        <p:pic>
          <p:nvPicPr>
            <p:cNvPr id="63" name="Picture 62"/>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6903036" y="297241"/>
              <a:ext cx="313936" cy="416267"/>
            </a:xfrm>
            <a:prstGeom prst="rect">
              <a:avLst/>
            </a:prstGeom>
          </p:spPr>
        </p:pic>
        <p:pic>
          <p:nvPicPr>
            <p:cNvPr id="64" name="Picture 63"/>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248156" y="284282"/>
              <a:ext cx="323710" cy="429226"/>
            </a:xfrm>
            <a:prstGeom prst="rect">
              <a:avLst/>
            </a:prstGeom>
          </p:spPr>
        </p:pic>
        <p:pic>
          <p:nvPicPr>
            <p:cNvPr id="65" name="Picture 64"/>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7571866" y="196896"/>
              <a:ext cx="382159" cy="506726"/>
            </a:xfrm>
            <a:prstGeom prst="rect">
              <a:avLst/>
            </a:prstGeom>
          </p:spPr>
        </p:pic>
        <p:pic>
          <p:nvPicPr>
            <p:cNvPr id="66" name="Picture 65"/>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7954025" y="218961"/>
              <a:ext cx="372974" cy="494547"/>
            </a:xfrm>
            <a:prstGeom prst="rect">
              <a:avLst/>
            </a:prstGeom>
          </p:spPr>
        </p:pic>
        <p:pic>
          <p:nvPicPr>
            <p:cNvPr id="67" name="Picture 66"/>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8312927" y="234133"/>
              <a:ext cx="354076" cy="469489"/>
            </a:xfrm>
            <a:prstGeom prst="rect">
              <a:avLst/>
            </a:prstGeom>
          </p:spPr>
        </p:pic>
        <p:pic>
          <p:nvPicPr>
            <p:cNvPr id="68" name="Picture 67"/>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5877547" y="744429"/>
              <a:ext cx="357184" cy="473612"/>
            </a:xfrm>
            <a:prstGeom prst="rect">
              <a:avLst/>
            </a:prstGeom>
          </p:spPr>
        </p:pic>
        <p:pic>
          <p:nvPicPr>
            <p:cNvPr id="69" name="Picture 68"/>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6260866" y="755596"/>
              <a:ext cx="330564" cy="438315"/>
            </a:xfrm>
            <a:prstGeom prst="rect">
              <a:avLst/>
            </a:prstGeom>
          </p:spPr>
        </p:pic>
        <p:pic>
          <p:nvPicPr>
            <p:cNvPr id="70" name="Picture 69"/>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6605043" y="731979"/>
              <a:ext cx="366574" cy="486061"/>
            </a:xfrm>
            <a:prstGeom prst="rect">
              <a:avLst/>
            </a:prstGeom>
          </p:spPr>
        </p:pic>
        <p:pic>
          <p:nvPicPr>
            <p:cNvPr id="71" name="Picture 70"/>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979692" y="731979"/>
              <a:ext cx="367621" cy="487451"/>
            </a:xfrm>
            <a:prstGeom prst="rect">
              <a:avLst/>
            </a:prstGeom>
          </p:spPr>
        </p:pic>
        <p:pic>
          <p:nvPicPr>
            <p:cNvPr id="72" name="Picture 71"/>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7316672" y="723833"/>
              <a:ext cx="374083" cy="496019"/>
            </a:xfrm>
            <a:prstGeom prst="rect">
              <a:avLst/>
            </a:prstGeom>
          </p:spPr>
        </p:pic>
        <p:pic>
          <p:nvPicPr>
            <p:cNvPr id="73" name="Picture 72"/>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7704421" y="713508"/>
              <a:ext cx="372243" cy="493578"/>
            </a:xfrm>
            <a:prstGeom prst="rect">
              <a:avLst/>
            </a:prstGeom>
          </p:spPr>
        </p:pic>
        <p:pic>
          <p:nvPicPr>
            <p:cNvPr id="74" name="Picture 73"/>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8076663" y="719304"/>
              <a:ext cx="373268" cy="494937"/>
            </a:xfrm>
            <a:prstGeom prst="rect">
              <a:avLst/>
            </a:prstGeom>
          </p:spPr>
        </p:pic>
        <p:pic>
          <p:nvPicPr>
            <p:cNvPr id="76" name="Picture 75"/>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5895215" y="1186302"/>
              <a:ext cx="309043" cy="409777"/>
            </a:xfrm>
            <a:prstGeom prst="rect">
              <a:avLst/>
            </a:prstGeom>
          </p:spPr>
        </p:pic>
        <p:pic>
          <p:nvPicPr>
            <p:cNvPr id="77" name="Picture 76"/>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6212334" y="1186301"/>
              <a:ext cx="309043" cy="409777"/>
            </a:xfrm>
            <a:prstGeom prst="rect">
              <a:avLst/>
            </a:prstGeom>
          </p:spPr>
        </p:pic>
        <p:pic>
          <p:nvPicPr>
            <p:cNvPr id="79" name="Picture 78"/>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6849296" y="1217678"/>
              <a:ext cx="282979" cy="375219"/>
            </a:xfrm>
            <a:prstGeom prst="rect">
              <a:avLst/>
            </a:prstGeom>
          </p:spPr>
        </p:pic>
        <p:pic>
          <p:nvPicPr>
            <p:cNvPr id="80" name="Picture 79"/>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7147295" y="1215371"/>
              <a:ext cx="312824" cy="414792"/>
            </a:xfrm>
            <a:prstGeom prst="rect">
              <a:avLst/>
            </a:prstGeom>
          </p:spPr>
        </p:pic>
        <p:pic>
          <p:nvPicPr>
            <p:cNvPr id="81" name="Picture 80"/>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7458615" y="1207086"/>
              <a:ext cx="338210" cy="448453"/>
            </a:xfrm>
            <a:prstGeom prst="rect">
              <a:avLst/>
            </a:prstGeom>
          </p:spPr>
        </p:pic>
        <p:pic>
          <p:nvPicPr>
            <p:cNvPr id="82" name="Picture 81"/>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7796825" y="1248334"/>
              <a:ext cx="300333" cy="398228"/>
            </a:xfrm>
            <a:prstGeom prst="rect">
              <a:avLst/>
            </a:prstGeom>
          </p:spPr>
        </p:pic>
        <p:pic>
          <p:nvPicPr>
            <p:cNvPr id="83" name="Picture 82"/>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8072257" y="1200213"/>
              <a:ext cx="344558" cy="456869"/>
            </a:xfrm>
            <a:prstGeom prst="rect">
              <a:avLst/>
            </a:prstGeom>
          </p:spPr>
        </p:pic>
        <p:pic>
          <p:nvPicPr>
            <p:cNvPr id="84" name="Picture 83"/>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8408964" y="1229383"/>
              <a:ext cx="318618" cy="422474"/>
            </a:xfrm>
            <a:prstGeom prst="rect">
              <a:avLst/>
            </a:prstGeom>
          </p:spPr>
        </p:pic>
        <p:pic>
          <p:nvPicPr>
            <p:cNvPr id="85" name="Picture 84"/>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6222839" y="1597735"/>
              <a:ext cx="345705" cy="458390"/>
            </a:xfrm>
            <a:prstGeom prst="rect">
              <a:avLst/>
            </a:prstGeom>
          </p:spPr>
        </p:pic>
        <p:pic>
          <p:nvPicPr>
            <p:cNvPr id="86" name="Picture 85"/>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6581698" y="1597735"/>
              <a:ext cx="328351" cy="435379"/>
            </a:xfrm>
            <a:prstGeom prst="rect">
              <a:avLst/>
            </a:prstGeom>
          </p:spPr>
        </p:pic>
      </p:grpSp>
      <p:pic>
        <p:nvPicPr>
          <p:cNvPr id="87" name="Picture 86"/>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6437946" y="2876812"/>
            <a:ext cx="376342" cy="475962"/>
          </a:xfrm>
          <a:prstGeom prst="rect">
            <a:avLst/>
          </a:prstGeom>
        </p:spPr>
      </p:pic>
      <p:pic>
        <p:nvPicPr>
          <p:cNvPr id="97" name="Picture 96"/>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7812425" y="4127561"/>
            <a:ext cx="308266" cy="389866"/>
          </a:xfrm>
          <a:prstGeom prst="rect">
            <a:avLst/>
          </a:prstGeom>
        </p:spPr>
      </p:pic>
      <p:grpSp>
        <p:nvGrpSpPr>
          <p:cNvPr id="106" name="Group 105"/>
          <p:cNvGrpSpPr/>
          <p:nvPr/>
        </p:nvGrpSpPr>
        <p:grpSpPr>
          <a:xfrm>
            <a:off x="6814288" y="3711831"/>
            <a:ext cx="2078750" cy="796771"/>
            <a:chOff x="6625797" y="3634089"/>
            <a:chExt cx="2267241" cy="874513"/>
          </a:xfrm>
        </p:grpSpPr>
        <p:pic>
          <p:nvPicPr>
            <p:cNvPr id="88" name="Picture 87"/>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6625797" y="3636590"/>
              <a:ext cx="358813" cy="453793"/>
            </a:xfrm>
            <a:prstGeom prst="rect">
              <a:avLst/>
            </a:prstGeom>
          </p:spPr>
        </p:pic>
        <p:pic>
          <p:nvPicPr>
            <p:cNvPr id="89" name="Picture 88"/>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7020998" y="3636589"/>
              <a:ext cx="358813" cy="453793"/>
            </a:xfrm>
            <a:prstGeom prst="rect">
              <a:avLst/>
            </a:prstGeom>
          </p:spPr>
        </p:pic>
        <p:pic>
          <p:nvPicPr>
            <p:cNvPr id="90" name="Picture 89"/>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7407667" y="3634089"/>
              <a:ext cx="360791" cy="456294"/>
            </a:xfrm>
            <a:prstGeom prst="rect">
              <a:avLst/>
            </a:prstGeom>
          </p:spPr>
        </p:pic>
        <p:pic>
          <p:nvPicPr>
            <p:cNvPr id="91" name="Picture 90"/>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7810440" y="3636590"/>
              <a:ext cx="371083" cy="469310"/>
            </a:xfrm>
            <a:prstGeom prst="rect">
              <a:avLst/>
            </a:prstGeom>
          </p:spPr>
        </p:pic>
        <p:pic>
          <p:nvPicPr>
            <p:cNvPr id="92" name="Picture 91"/>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8170391" y="3641993"/>
              <a:ext cx="360791" cy="456294"/>
            </a:xfrm>
            <a:prstGeom prst="rect">
              <a:avLst/>
            </a:prstGeom>
          </p:spPr>
        </p:pic>
        <p:pic>
          <p:nvPicPr>
            <p:cNvPr id="93" name="Picture 92"/>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8541474" y="3661275"/>
              <a:ext cx="351564" cy="444625"/>
            </a:xfrm>
            <a:prstGeom prst="rect">
              <a:avLst/>
            </a:prstGeom>
          </p:spPr>
        </p:pic>
        <p:pic>
          <p:nvPicPr>
            <p:cNvPr id="94" name="Picture 93"/>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6655691" y="4098287"/>
              <a:ext cx="317195" cy="401158"/>
            </a:xfrm>
            <a:prstGeom prst="rect">
              <a:avLst/>
            </a:prstGeom>
          </p:spPr>
        </p:pic>
        <p:pic>
          <p:nvPicPr>
            <p:cNvPr id="95" name="Picture 94"/>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7021005" y="4052975"/>
              <a:ext cx="347978" cy="440089"/>
            </a:xfrm>
            <a:prstGeom prst="rect">
              <a:avLst/>
            </a:prstGeom>
          </p:spPr>
        </p:pic>
        <p:pic>
          <p:nvPicPr>
            <p:cNvPr id="96" name="Picture 95"/>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7385967" y="4063562"/>
              <a:ext cx="351892" cy="445040"/>
            </a:xfrm>
            <a:prstGeom prst="rect">
              <a:avLst/>
            </a:prstGeom>
          </p:spPr>
        </p:pic>
        <p:pic>
          <p:nvPicPr>
            <p:cNvPr id="98" name="Picture 97"/>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8127765" y="4096841"/>
              <a:ext cx="313293" cy="396223"/>
            </a:xfrm>
            <a:prstGeom prst="rect">
              <a:avLst/>
            </a:prstGeom>
          </p:spPr>
        </p:pic>
      </p:grpSp>
      <p:pic>
        <p:nvPicPr>
          <p:cNvPr id="99" name="Picture 98"/>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6065724" y="4416951"/>
            <a:ext cx="405713" cy="513107"/>
          </a:xfrm>
          <a:prstGeom prst="rect">
            <a:avLst/>
          </a:prstGeom>
        </p:spPr>
      </p:pic>
      <p:pic>
        <p:nvPicPr>
          <p:cNvPr id="107" name="Picture 106"/>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5454077" y="2413028"/>
            <a:ext cx="363244" cy="481646"/>
          </a:xfrm>
          <a:prstGeom prst="rect">
            <a:avLst/>
          </a:prstGeom>
        </p:spPr>
      </p:pic>
      <p:pic>
        <p:nvPicPr>
          <p:cNvPr id="108" name="Grafik 4" descr="Ein Bild, das Schild, Bus, Zeichnung, blau enthält.&#10;&#10;Automatisch generierte Beschreibung">
            <a:extLst>
              <a:ext uri="{FF2B5EF4-FFF2-40B4-BE49-F238E27FC236}">
                <a16:creationId xmlns:a16="http://schemas.microsoft.com/office/drawing/2014/main" xmlns="" id="{74E20733-485F-464B-9CE6-E5988E923607}"/>
              </a:ext>
            </a:extLst>
          </p:cNvPr>
          <p:cNvPicPr>
            <a:picLocks noChangeAspect="1"/>
          </p:cNvPicPr>
          <p:nvPr/>
        </p:nvPicPr>
        <p:blipFill>
          <a:blip r:embed="rId99"/>
          <a:stretch>
            <a:fillRect/>
          </a:stretch>
        </p:blipFill>
        <p:spPr>
          <a:xfrm>
            <a:off x="6102436" y="3719032"/>
            <a:ext cx="329804" cy="327683"/>
          </a:xfrm>
          <a:prstGeom prst="rect">
            <a:avLst/>
          </a:prstGeom>
        </p:spPr>
      </p:pic>
      <p:sp>
        <p:nvSpPr>
          <p:cNvPr id="109" name="Rectangle 108"/>
          <p:cNvSpPr/>
          <p:nvPr/>
        </p:nvSpPr>
        <p:spPr>
          <a:xfrm>
            <a:off x="1872960" y="106839"/>
            <a:ext cx="5944499" cy="553998"/>
          </a:xfrm>
          <a:prstGeom prst="rect">
            <a:avLst/>
          </a:prstGeom>
        </p:spPr>
        <p:txBody>
          <a:bodyPr wrap="square">
            <a:spAutoFit/>
          </a:bodyPr>
          <a:lstStyle/>
          <a:p>
            <a:r>
              <a:rPr lang="de-DE" sz="3000" b="1" dirty="0">
                <a:latin typeface="Arial"/>
                <a:cs typeface="Arial"/>
                <a:hlinkClick r:id="rId100"/>
              </a:rPr>
              <a:t>Die deutschen Abgeordneten</a:t>
            </a:r>
            <a:endParaRPr lang="en-US" sz="3000" b="1" dirty="0">
              <a:latin typeface="Arial"/>
              <a:cs typeface="Arial"/>
            </a:endParaRPr>
          </a:p>
        </p:txBody>
      </p:sp>
      <p:sp>
        <p:nvSpPr>
          <p:cNvPr id="10" name="Textfeld 9">
            <a:extLst>
              <a:ext uri="{FF2B5EF4-FFF2-40B4-BE49-F238E27FC236}">
                <a16:creationId xmlns:a16="http://schemas.microsoft.com/office/drawing/2014/main" xmlns="" id="{61815035-EFEE-431D-A1AB-614B9AA63294}"/>
              </a:ext>
            </a:extLst>
          </p:cNvPr>
          <p:cNvSpPr txBox="1"/>
          <p:nvPr/>
        </p:nvSpPr>
        <p:spPr>
          <a:xfrm>
            <a:off x="5695464" y="4073940"/>
            <a:ext cx="301686" cy="369332"/>
          </a:xfrm>
          <a:prstGeom prst="rect">
            <a:avLst/>
          </a:prstGeom>
          <a:noFill/>
        </p:spPr>
        <p:txBody>
          <a:bodyPr wrap="none" rtlCol="0">
            <a:spAutoFit/>
          </a:bodyPr>
          <a:lstStyle/>
          <a:p>
            <a:r>
              <a:rPr lang="de-DE" dirty="0"/>
              <a:t>1</a:t>
            </a:r>
          </a:p>
        </p:txBody>
      </p:sp>
      <p:sp>
        <p:nvSpPr>
          <p:cNvPr id="110" name="Textfeld 109">
            <a:extLst>
              <a:ext uri="{FF2B5EF4-FFF2-40B4-BE49-F238E27FC236}">
                <a16:creationId xmlns:a16="http://schemas.microsoft.com/office/drawing/2014/main" xmlns="" id="{87951F47-8040-426B-8A9E-C771F6A3A765}"/>
              </a:ext>
            </a:extLst>
          </p:cNvPr>
          <p:cNvSpPr txBox="1"/>
          <p:nvPr/>
        </p:nvSpPr>
        <p:spPr>
          <a:xfrm>
            <a:off x="5429582" y="3578521"/>
            <a:ext cx="301686" cy="369332"/>
          </a:xfrm>
          <a:prstGeom prst="rect">
            <a:avLst/>
          </a:prstGeom>
          <a:noFill/>
        </p:spPr>
        <p:txBody>
          <a:bodyPr wrap="none" rtlCol="0">
            <a:spAutoFit/>
          </a:bodyPr>
          <a:lstStyle/>
          <a:p>
            <a:r>
              <a:rPr lang="de-DE" dirty="0"/>
              <a:t>1</a:t>
            </a:r>
          </a:p>
        </p:txBody>
      </p:sp>
      <p:sp>
        <p:nvSpPr>
          <p:cNvPr id="111" name="Textfeld 110">
            <a:extLst>
              <a:ext uri="{FF2B5EF4-FFF2-40B4-BE49-F238E27FC236}">
                <a16:creationId xmlns:a16="http://schemas.microsoft.com/office/drawing/2014/main" xmlns="" id="{4DC8A8CD-20F9-4A56-A04B-CC8C6350DAC4}"/>
              </a:ext>
            </a:extLst>
          </p:cNvPr>
          <p:cNvSpPr txBox="1"/>
          <p:nvPr/>
        </p:nvSpPr>
        <p:spPr>
          <a:xfrm>
            <a:off x="4859696" y="3446624"/>
            <a:ext cx="418704" cy="369332"/>
          </a:xfrm>
          <a:prstGeom prst="rect">
            <a:avLst/>
          </a:prstGeom>
          <a:noFill/>
        </p:spPr>
        <p:txBody>
          <a:bodyPr wrap="none" rtlCol="0">
            <a:spAutoFit/>
          </a:bodyPr>
          <a:lstStyle/>
          <a:p>
            <a:r>
              <a:rPr lang="de-DE" dirty="0"/>
              <a:t>29</a:t>
            </a:r>
          </a:p>
        </p:txBody>
      </p:sp>
      <p:sp>
        <p:nvSpPr>
          <p:cNvPr id="112" name="Textfeld 111">
            <a:extLst>
              <a:ext uri="{FF2B5EF4-FFF2-40B4-BE49-F238E27FC236}">
                <a16:creationId xmlns:a16="http://schemas.microsoft.com/office/drawing/2014/main" xmlns="" id="{72357425-5852-474B-9589-AC6E870B1A24}"/>
              </a:ext>
            </a:extLst>
          </p:cNvPr>
          <p:cNvSpPr txBox="1"/>
          <p:nvPr/>
        </p:nvSpPr>
        <p:spPr>
          <a:xfrm>
            <a:off x="5486112" y="3825522"/>
            <a:ext cx="418704" cy="369332"/>
          </a:xfrm>
          <a:prstGeom prst="rect">
            <a:avLst/>
          </a:prstGeom>
          <a:noFill/>
        </p:spPr>
        <p:txBody>
          <a:bodyPr wrap="none" rtlCol="0">
            <a:spAutoFit/>
          </a:bodyPr>
          <a:lstStyle/>
          <a:p>
            <a:r>
              <a:rPr lang="de-DE" dirty="0"/>
              <a:t>11</a:t>
            </a:r>
          </a:p>
        </p:txBody>
      </p:sp>
      <p:sp>
        <p:nvSpPr>
          <p:cNvPr id="113" name="Textfeld 112">
            <a:extLst>
              <a:ext uri="{FF2B5EF4-FFF2-40B4-BE49-F238E27FC236}">
                <a16:creationId xmlns:a16="http://schemas.microsoft.com/office/drawing/2014/main" xmlns="" id="{DBE6BE1F-A312-4A9A-8766-5837387D3BFC}"/>
              </a:ext>
            </a:extLst>
          </p:cNvPr>
          <p:cNvSpPr txBox="1"/>
          <p:nvPr/>
        </p:nvSpPr>
        <p:spPr>
          <a:xfrm>
            <a:off x="4254117" y="3422204"/>
            <a:ext cx="301686" cy="369332"/>
          </a:xfrm>
          <a:prstGeom prst="rect">
            <a:avLst/>
          </a:prstGeom>
          <a:noFill/>
        </p:spPr>
        <p:txBody>
          <a:bodyPr wrap="none" rtlCol="0">
            <a:spAutoFit/>
          </a:bodyPr>
          <a:lstStyle/>
          <a:p>
            <a:r>
              <a:rPr lang="de-DE" dirty="0"/>
              <a:t>7</a:t>
            </a:r>
          </a:p>
        </p:txBody>
      </p:sp>
      <p:sp>
        <p:nvSpPr>
          <p:cNvPr id="114" name="Textfeld 113">
            <a:extLst>
              <a:ext uri="{FF2B5EF4-FFF2-40B4-BE49-F238E27FC236}">
                <a16:creationId xmlns:a16="http://schemas.microsoft.com/office/drawing/2014/main" xmlns="" id="{C118C4D5-76E6-47EF-BD87-C88261EA9420}"/>
              </a:ext>
            </a:extLst>
          </p:cNvPr>
          <p:cNvSpPr txBox="1"/>
          <p:nvPr/>
        </p:nvSpPr>
        <p:spPr>
          <a:xfrm>
            <a:off x="3454802" y="3724147"/>
            <a:ext cx="418704" cy="369332"/>
          </a:xfrm>
          <a:prstGeom prst="rect">
            <a:avLst/>
          </a:prstGeom>
          <a:noFill/>
        </p:spPr>
        <p:txBody>
          <a:bodyPr wrap="none" rtlCol="0">
            <a:spAutoFit/>
          </a:bodyPr>
          <a:lstStyle/>
          <a:p>
            <a:r>
              <a:rPr lang="de-DE" dirty="0"/>
              <a:t>16</a:t>
            </a:r>
          </a:p>
        </p:txBody>
      </p:sp>
      <p:sp>
        <p:nvSpPr>
          <p:cNvPr id="115" name="Textfeld 114">
            <a:extLst>
              <a:ext uri="{FF2B5EF4-FFF2-40B4-BE49-F238E27FC236}">
                <a16:creationId xmlns:a16="http://schemas.microsoft.com/office/drawing/2014/main" xmlns="" id="{9D4C7FCA-3D45-4362-A2E8-58DCC60B37CF}"/>
              </a:ext>
            </a:extLst>
          </p:cNvPr>
          <p:cNvSpPr txBox="1"/>
          <p:nvPr/>
        </p:nvSpPr>
        <p:spPr>
          <a:xfrm>
            <a:off x="3275380" y="4155814"/>
            <a:ext cx="301686" cy="369332"/>
          </a:xfrm>
          <a:prstGeom prst="rect">
            <a:avLst/>
          </a:prstGeom>
          <a:noFill/>
        </p:spPr>
        <p:txBody>
          <a:bodyPr wrap="none" rtlCol="0">
            <a:spAutoFit/>
          </a:bodyPr>
          <a:lstStyle/>
          <a:p>
            <a:r>
              <a:rPr lang="de-DE" dirty="0"/>
              <a:t>6</a:t>
            </a:r>
          </a:p>
        </p:txBody>
      </p:sp>
      <p:sp>
        <p:nvSpPr>
          <p:cNvPr id="116" name="Textfeld 115">
            <a:extLst>
              <a:ext uri="{FF2B5EF4-FFF2-40B4-BE49-F238E27FC236}">
                <a16:creationId xmlns:a16="http://schemas.microsoft.com/office/drawing/2014/main" xmlns="" id="{4318D262-3506-484D-BB55-1EBA80D85E93}"/>
              </a:ext>
            </a:extLst>
          </p:cNvPr>
          <p:cNvSpPr txBox="1"/>
          <p:nvPr/>
        </p:nvSpPr>
        <p:spPr>
          <a:xfrm>
            <a:off x="3757496" y="3439872"/>
            <a:ext cx="418704" cy="369332"/>
          </a:xfrm>
          <a:prstGeom prst="rect">
            <a:avLst/>
          </a:prstGeom>
          <a:noFill/>
        </p:spPr>
        <p:txBody>
          <a:bodyPr wrap="none" rtlCol="0">
            <a:spAutoFit/>
          </a:bodyPr>
          <a:lstStyle/>
          <a:p>
            <a:r>
              <a:rPr lang="de-DE" dirty="0"/>
              <a:t>25</a:t>
            </a:r>
          </a:p>
        </p:txBody>
      </p:sp>
    </p:spTree>
    <p:extLst>
      <p:ext uri="{BB962C8B-B14F-4D97-AF65-F5344CB8AC3E}">
        <p14:creationId xmlns:p14="http://schemas.microsoft.com/office/powerpoint/2010/main" val="98393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0115" y="380151"/>
            <a:ext cx="8229600" cy="857250"/>
          </a:xfrm>
          <a:prstGeom prst="rect">
            <a:avLst/>
          </a:prstGeom>
        </p:spPr>
        <p:txBody>
          <a:bodyPr>
            <a:noAutofit/>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l"/>
            <a:endParaRPr lang="en-GB" sz="2000" b="1" dirty="0"/>
          </a:p>
        </p:txBody>
      </p:sp>
      <p:pic>
        <p:nvPicPr>
          <p:cNvPr id="2" name="Picture 1">
            <a:hlinkClick r:id="rId3"/>
          </p:cNvPr>
          <p:cNvPicPr>
            <a:picLocks noChangeAspect="1"/>
          </p:cNvPicPr>
          <p:nvPr/>
        </p:nvPicPr>
        <p:blipFill>
          <a:blip r:embed="rId4"/>
          <a:stretch>
            <a:fillRect/>
          </a:stretch>
        </p:blipFill>
        <p:spPr>
          <a:xfrm>
            <a:off x="0" y="1078360"/>
            <a:ext cx="9203376" cy="4065140"/>
          </a:xfrm>
          <a:prstGeom prst="rect">
            <a:avLst/>
          </a:prstGeom>
        </p:spPr>
      </p:pic>
      <p:sp>
        <p:nvSpPr>
          <p:cNvPr id="4" name="Rectangle 2"/>
          <p:cNvSpPr txBox="1">
            <a:spLocks noChangeArrowheads="1"/>
          </p:cNvSpPr>
          <p:nvPr/>
        </p:nvSpPr>
        <p:spPr>
          <a:xfrm>
            <a:off x="587426" y="173756"/>
            <a:ext cx="7535642" cy="416719"/>
          </a:xfrm>
          <a:prstGeom prst="rect">
            <a:avLst/>
          </a:prstGeom>
        </p:spPr>
        <p:txBody>
          <a:bodyPr>
            <a:noAutofit/>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l">
              <a:defRPr/>
            </a:pPr>
            <a:r>
              <a:rPr lang="lt-LT" altLang="en-US" sz="3200" b="1" dirty="0">
                <a:ea typeface="ＭＳ Ｐゴシック" charset="0"/>
              </a:rPr>
              <a:t>20 </a:t>
            </a:r>
            <a:r>
              <a:rPr lang="en-GB" altLang="en-US" sz="3200" b="1" dirty="0" err="1">
                <a:ea typeface="ＭＳ Ｐゴシック" charset="0"/>
              </a:rPr>
              <a:t>Parlamentsaussch</a:t>
            </a:r>
            <a:r>
              <a:rPr lang="de-DE" altLang="en-US" sz="3200" b="1" dirty="0" err="1">
                <a:ea typeface="ＭＳ Ｐゴシック" charset="0"/>
              </a:rPr>
              <a:t>üsse</a:t>
            </a:r>
            <a:endParaRPr lang="en-GB" altLang="en-US" sz="3200" b="1" dirty="0">
              <a:ea typeface="ＭＳ Ｐゴシック" charset="0"/>
            </a:endParaRPr>
          </a:p>
        </p:txBody>
      </p:sp>
    </p:spTree>
    <p:extLst>
      <p:ext uri="{BB962C8B-B14F-4D97-AF65-F5344CB8AC3E}">
        <p14:creationId xmlns:p14="http://schemas.microsoft.com/office/powerpoint/2010/main" val="3122511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87426" y="231506"/>
            <a:ext cx="7535642" cy="416719"/>
          </a:xfrm>
        </p:spPr>
        <p:txBody>
          <a:bodyPr>
            <a:noAutofit/>
          </a:bodyPr>
          <a:lstStyle/>
          <a:p>
            <a:pPr algn="l">
              <a:defRPr/>
            </a:pPr>
            <a:r>
              <a:rPr lang="de-DE" altLang="en-US" sz="3200" b="1" dirty="0">
                <a:ea typeface="ＭＳ Ｐゴシック" charset="0"/>
                <a:hlinkClick r:id="rId3"/>
              </a:rPr>
              <a:t>Die Parlamentsausschüsse</a:t>
            </a:r>
            <a:endParaRPr lang="en-GB" altLang="en-US" sz="3200" b="1" dirty="0">
              <a:ea typeface="ＭＳ Ｐゴシック" charset="0"/>
            </a:endParaRPr>
          </a:p>
        </p:txBody>
      </p:sp>
      <p:sp>
        <p:nvSpPr>
          <p:cNvPr id="2" name="TextBox 1"/>
          <p:cNvSpPr txBox="1"/>
          <p:nvPr/>
        </p:nvSpPr>
        <p:spPr>
          <a:xfrm>
            <a:off x="5644754" y="266700"/>
            <a:ext cx="184731" cy="230832"/>
          </a:xfrm>
          <a:prstGeom prst="rect">
            <a:avLst/>
          </a:prstGeom>
          <a:noFill/>
        </p:spPr>
        <p:txBody>
          <a:bodyPr wrap="none">
            <a:spAutoFit/>
          </a:bodyPr>
          <a:lstStyle/>
          <a:p>
            <a:pPr>
              <a:spcBef>
                <a:spcPts val="900"/>
              </a:spcBef>
              <a:defRPr/>
            </a:pPr>
            <a:endParaRPr lang="en-GB" sz="900" dirty="0">
              <a:solidFill>
                <a:schemeClr val="bg2">
                  <a:lumMod val="75000"/>
                </a:schemeClr>
              </a:solidFill>
              <a:latin typeface="Arial"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332689687"/>
              </p:ext>
            </p:extLst>
          </p:nvPr>
        </p:nvGraphicFramePr>
        <p:xfrm>
          <a:off x="138737" y="600330"/>
          <a:ext cx="8765627" cy="4491373"/>
        </p:xfrm>
        <a:graphic>
          <a:graphicData uri="http://schemas.openxmlformats.org/drawingml/2006/table">
            <a:tbl>
              <a:tblPr/>
              <a:tblGrid>
                <a:gridCol w="1084344">
                  <a:extLst>
                    <a:ext uri="{9D8B030D-6E8A-4147-A177-3AD203B41FA5}">
                      <a16:colId xmlns:a16="http://schemas.microsoft.com/office/drawing/2014/main" xmlns="" val="20000"/>
                    </a:ext>
                  </a:extLst>
                </a:gridCol>
                <a:gridCol w="3530278">
                  <a:extLst>
                    <a:ext uri="{9D8B030D-6E8A-4147-A177-3AD203B41FA5}">
                      <a16:colId xmlns:a16="http://schemas.microsoft.com/office/drawing/2014/main" xmlns="" val="20001"/>
                    </a:ext>
                  </a:extLst>
                </a:gridCol>
                <a:gridCol w="671554">
                  <a:extLst>
                    <a:ext uri="{9D8B030D-6E8A-4147-A177-3AD203B41FA5}">
                      <a16:colId xmlns:a16="http://schemas.microsoft.com/office/drawing/2014/main" xmlns="" val="20002"/>
                    </a:ext>
                  </a:extLst>
                </a:gridCol>
                <a:gridCol w="2769389">
                  <a:extLst>
                    <a:ext uri="{9D8B030D-6E8A-4147-A177-3AD203B41FA5}">
                      <a16:colId xmlns:a16="http://schemas.microsoft.com/office/drawing/2014/main" xmlns="" val="20003"/>
                    </a:ext>
                  </a:extLst>
                </a:gridCol>
                <a:gridCol w="710062">
                  <a:extLst>
                    <a:ext uri="{9D8B030D-6E8A-4147-A177-3AD203B41FA5}">
                      <a16:colId xmlns:a16="http://schemas.microsoft.com/office/drawing/2014/main" xmlns="" val="20004"/>
                    </a:ext>
                  </a:extLst>
                </a:gridCol>
              </a:tblGrid>
              <a:tr h="245178">
                <a:tc rowSpan="11">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5000" b="1" i="0" u="none" strike="noStrike" cap="none" normalizeH="0" baseline="0" dirty="0" smtClean="0">
                          <a:ln>
                            <a:noFill/>
                          </a:ln>
                          <a:solidFill>
                            <a:schemeClr val="bg1"/>
                          </a:solidFill>
                          <a:effectLst/>
                          <a:latin typeface="Arial" pitchFamily="34" charset="0"/>
                          <a:ea typeface="ＭＳ Ｐゴシック" pitchFamily="34" charset="-128"/>
                        </a:rPr>
                        <a:t>20</a:t>
                      </a:r>
                      <a:endParaRPr kumimoji="0" lang="en-GB" altLang="en-US" sz="50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solidFill>
                      <a:schemeClr val="tx1">
                        <a:lumMod val="65000"/>
                        <a:lumOff val="35000"/>
                      </a:schemeClr>
                    </a:solid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endParaRPr kumimoji="0" lang="lt-LT" altLang="en-US" sz="900" b="0"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a:ln>
                            <a:noFill/>
                          </a:ln>
                          <a:solidFill>
                            <a:schemeClr val="bg1"/>
                          </a:solidFill>
                          <a:effectLst/>
                          <a:latin typeface="Arial" pitchFamily="34" charset="0"/>
                          <a:ea typeface="ＭＳ Ｐゴシック" pitchFamily="34" charset="-128"/>
                        </a:rPr>
                        <a:t>MEPs</a:t>
                      </a:r>
                      <a:endParaRPr kumimoji="0" lang="lt-LT" altLang="en-US" sz="9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endParaRPr kumimoji="0" lang="en-GB" altLang="en-US" sz="9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a:ln>
                            <a:noFill/>
                          </a:ln>
                          <a:solidFill>
                            <a:schemeClr val="bg1"/>
                          </a:solidFill>
                          <a:effectLst/>
                          <a:latin typeface="Arial" pitchFamily="34" charset="0"/>
                          <a:ea typeface="ＭＳ Ｐゴシック" pitchFamily="34" charset="-128"/>
                        </a:rPr>
                        <a:t>MEPs</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39540">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AFET  </a:t>
                      </a:r>
                      <a:r>
                        <a:rPr lang="en-GB" altLang="en-US" sz="1100" b="1" kern="1200" dirty="0" err="1">
                          <a:solidFill>
                            <a:schemeClr val="bg1"/>
                          </a:solidFill>
                          <a:latin typeface="Arial" pitchFamily="34" charset="0"/>
                          <a:ea typeface="ＭＳ Ｐゴシック" pitchFamily="34" charset="-128"/>
                          <a:cs typeface="+mn-cs"/>
                        </a:rPr>
                        <a:t>A</a:t>
                      </a:r>
                      <a:r>
                        <a:rPr lang="en-GB" sz="1100" b="1" kern="1200" dirty="0" err="1">
                          <a:solidFill>
                            <a:schemeClr val="bg1"/>
                          </a:solidFill>
                          <a:latin typeface="Arial" pitchFamily="34" charset="0"/>
                          <a:ea typeface="ＭＳ Ｐゴシック" pitchFamily="34" charset="-128"/>
                          <a:cs typeface="+mn-cs"/>
                        </a:rPr>
                        <a:t>uswärtige</a:t>
                      </a:r>
                      <a:r>
                        <a:rPr lang="en-GB" sz="1100" b="1" kern="1200" dirty="0">
                          <a:solidFill>
                            <a:schemeClr val="bg1"/>
                          </a:solidFill>
                          <a:latin typeface="Arial" pitchFamily="34" charset="0"/>
                          <a:ea typeface="ＭＳ Ｐゴシック" pitchFamily="34" charset="-128"/>
                          <a:cs typeface="+mn-cs"/>
                        </a:rPr>
                        <a:t> </a:t>
                      </a:r>
                      <a:r>
                        <a:rPr lang="en-GB" sz="1100" b="1" kern="1200" dirty="0" err="1">
                          <a:solidFill>
                            <a:schemeClr val="bg1"/>
                          </a:solidFill>
                          <a:latin typeface="Arial" pitchFamily="34" charset="0"/>
                          <a:ea typeface="ＭＳ Ｐゴシック" pitchFamily="34" charset="-128"/>
                          <a:cs typeface="+mn-cs"/>
                        </a:rPr>
                        <a:t>Angelegenheiten</a:t>
                      </a:r>
                      <a:r>
                        <a:rPr lang="en-GB" altLang="en-US" sz="1100" b="1" kern="1200" dirty="0">
                          <a:solidFill>
                            <a:schemeClr val="bg1"/>
                          </a:solidFill>
                          <a:latin typeface="Arial" pitchFamily="34" charset="0"/>
                          <a:ea typeface="ＭＳ Ｐゴシック" pitchFamily="34" charset="-128"/>
                          <a:cs typeface="+mn-cs"/>
                        </a:rPr>
                        <a:t> </a:t>
                      </a:r>
                    </a:p>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900" b="1" i="0" u="none" strike="noStrike" cap="none" normalizeH="0" baseline="0" dirty="0">
                          <a:ln>
                            <a:noFill/>
                          </a:ln>
                          <a:solidFill>
                            <a:schemeClr val="bg1"/>
                          </a:solidFill>
                          <a:effectLst/>
                          <a:latin typeface="Arial" pitchFamily="34" charset="0"/>
                          <a:ea typeface="ＭＳ Ｐゴシック" pitchFamily="34" charset="-128"/>
                        </a:rPr>
                        <a:t>                  DROI    </a:t>
                      </a:r>
                      <a:r>
                        <a:rPr lang="en-GB" sz="900" dirty="0" err="1"/>
                        <a:t>Menschenrechte</a:t>
                      </a:r>
                      <a:endParaRPr lang="en-GB" sz="900" dirty="0"/>
                    </a:p>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lang="de-DE" sz="900" dirty="0"/>
                        <a:t>                  </a:t>
                      </a:r>
                      <a:r>
                        <a:rPr kumimoji="0" lang="de-DE" sz="900" b="1" i="0" u="none" strike="noStrike" kern="1200" cap="none" normalizeH="0" baseline="0" dirty="0">
                          <a:ln>
                            <a:noFill/>
                          </a:ln>
                          <a:solidFill>
                            <a:schemeClr val="bg1"/>
                          </a:solidFill>
                          <a:effectLst/>
                          <a:latin typeface="Arial" pitchFamily="34" charset="0"/>
                          <a:ea typeface="ＭＳ Ｐゴシック" pitchFamily="34" charset="-128"/>
                          <a:cs typeface="+mn-cs"/>
                        </a:rPr>
                        <a:t>SEDE</a:t>
                      </a:r>
                      <a:r>
                        <a:rPr lang="de-DE" sz="900" dirty="0"/>
                        <a:t>  Sicherheit und Verteidigung</a:t>
                      </a:r>
                      <a:endParaRPr kumimoji="0" lang="lt-LT" altLang="en-US" sz="9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7</a:t>
                      </a:r>
                      <a:r>
                        <a:rPr kumimoji="0" lang="lt-LT" altLang="en-US" sz="1100" b="1" i="0" u="none" strike="noStrike" cap="none" normalizeH="0" baseline="0" dirty="0">
                          <a:ln>
                            <a:noFill/>
                          </a:ln>
                          <a:solidFill>
                            <a:schemeClr val="bg1"/>
                          </a:solidFill>
                          <a:effectLst/>
                          <a:latin typeface="Arial" pitchFamily="34" charset="0"/>
                          <a:ea typeface="ＭＳ Ｐゴシック" pitchFamily="34" charset="-128"/>
                        </a:rPr>
                        <a:t>1</a:t>
                      </a:r>
                      <a:endParaRPr kumimoji="0" lang="de-DE" altLang="en-US" sz="1100" b="1" i="0" u="none" strike="noStrike" cap="none" normalizeH="0" baseline="0" dirty="0">
                        <a:ln>
                          <a:noFill/>
                        </a:ln>
                        <a:solidFill>
                          <a:schemeClr val="bg1"/>
                        </a:solidFill>
                        <a:effectLst/>
                        <a:latin typeface="Arial" pitchFamily="34" charset="0"/>
                        <a:ea typeface="ＭＳ Ｐゴシック" pitchFamily="34" charset="-128"/>
                      </a:endParaRPr>
                    </a:p>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de-DE" altLang="en-US" sz="900" b="1" i="0" u="none" strike="noStrike" cap="none" normalizeH="0" baseline="0" dirty="0">
                          <a:ln>
                            <a:noFill/>
                          </a:ln>
                          <a:solidFill>
                            <a:schemeClr val="bg1"/>
                          </a:solidFill>
                          <a:effectLst/>
                          <a:latin typeface="Arial" pitchFamily="34" charset="0"/>
                          <a:ea typeface="ＭＳ Ｐゴシック" pitchFamily="34" charset="-128"/>
                        </a:rPr>
                        <a:t>30</a:t>
                      </a:r>
                    </a:p>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de-DE" altLang="en-US" sz="900" b="1" i="0" u="none" strike="noStrike" cap="none" normalizeH="0" baseline="0" dirty="0">
                          <a:ln>
                            <a:noFill/>
                          </a:ln>
                          <a:solidFill>
                            <a:schemeClr val="bg1"/>
                          </a:solidFill>
                          <a:effectLst/>
                          <a:latin typeface="Arial" pitchFamily="34" charset="0"/>
                          <a:ea typeface="ＭＳ Ｐゴシック" pitchFamily="34" charset="-128"/>
                        </a:rPr>
                        <a:t>30</a:t>
                      </a:r>
                      <a:endParaRPr kumimoji="0" lang="lt-LT" altLang="en-US" sz="9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TRAN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Verkehr</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und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Fremdenverkehr</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0" fontAlgn="base" latinLnBrk="0" hangingPunct="0">
                        <a:lnSpc>
                          <a:spcPct val="95000"/>
                        </a:lnSpc>
                        <a:spcBef>
                          <a:spcPct val="0"/>
                        </a:spcBef>
                        <a:spcAft>
                          <a:spcPct val="0"/>
                        </a:spcAft>
                        <a:buClr>
                          <a:srgbClr val="FF6600"/>
                        </a:buClr>
                        <a:buSzPct val="125000"/>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49</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369672">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DEVE  </a:t>
                      </a:r>
                      <a:r>
                        <a:rPr kumimoji="0" lang="en-GB" sz="1100" b="1" i="0" u="none" strike="noStrike" kern="1200" cap="none" normalizeH="0" baseline="0" dirty="0" err="1">
                          <a:ln>
                            <a:noFill/>
                          </a:ln>
                          <a:solidFill>
                            <a:schemeClr val="bg1"/>
                          </a:solidFill>
                          <a:effectLst/>
                          <a:latin typeface="Arial" pitchFamily="34" charset="0"/>
                          <a:ea typeface="ＭＳ Ｐゴシック" pitchFamily="34" charset="-128"/>
                          <a:cs typeface="+mn-cs"/>
                        </a:rPr>
                        <a:t>Entwicklung</a:t>
                      </a:r>
                      <a:endParaRPr kumimoji="0" lang="en-GB" altLang="en-US" sz="1100" b="1" i="0" u="none" strike="noStrike" kern="1200" cap="none" normalizeH="0" baseline="0" dirty="0">
                        <a:ln>
                          <a:noFill/>
                        </a:ln>
                        <a:solidFill>
                          <a:schemeClr val="bg1"/>
                        </a:solidFill>
                        <a:effectLst/>
                        <a:latin typeface="Arial" pitchFamily="34" charset="0"/>
                        <a:ea typeface="ＭＳ Ｐゴシック" pitchFamily="34" charset="-128"/>
                        <a:cs typeface="+mn-cs"/>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2</a:t>
                      </a:r>
                      <a:r>
                        <a:rPr kumimoji="0" lang="lt-LT" altLang="en-US" sz="1100" b="1" i="0" u="none" strike="noStrike" cap="none" normalizeH="0" baseline="0" dirty="0">
                          <a:ln>
                            <a:noFill/>
                          </a:ln>
                          <a:solidFill>
                            <a:schemeClr val="bg1"/>
                          </a:solidFill>
                          <a:effectLst/>
                          <a:latin typeface="Arial" pitchFamily="34" charset="0"/>
                          <a:ea typeface="ＭＳ Ｐゴシック" pitchFamily="34" charset="-128"/>
                        </a:rPr>
                        <a:t>6</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REGI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Regionale</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Entwicklung</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43</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INTA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I</a:t>
                      </a:r>
                      <a:r>
                        <a:rPr lang="en-GB" sz="1100" dirty="0" err="1"/>
                        <a:t>nternationaler</a:t>
                      </a:r>
                      <a:r>
                        <a:rPr lang="en-GB" sz="1100" dirty="0"/>
                        <a:t> Handel</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41</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576263" indent="-5762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40000" marR="0" lvl="0" indent="-5762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AGRI   Landwirtschaft und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ländliche</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Entwicklung</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4</a:t>
                      </a: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8</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344265">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BUDG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Haushalt</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41</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PECH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Fischerei</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2</a:t>
                      </a:r>
                      <a:r>
                        <a:rPr kumimoji="0" lang="lt-LT" altLang="en-US" sz="1100" b="1" i="0" u="none" strike="noStrike" cap="none" normalizeH="0" baseline="0" dirty="0">
                          <a:ln>
                            <a:noFill/>
                          </a:ln>
                          <a:solidFill>
                            <a:schemeClr val="bg1"/>
                          </a:solidFill>
                          <a:effectLst/>
                          <a:latin typeface="Arial" pitchFamily="34" charset="0"/>
                          <a:ea typeface="ＭＳ Ｐゴシック" pitchFamily="34" charset="-128"/>
                        </a:rPr>
                        <a:t>8</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372213">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CONT  </a:t>
                      </a:r>
                      <a:r>
                        <a:rPr lang="en-GB" sz="1100" b="1" dirty="0" err="1"/>
                        <a:t>Haushaltskontrolle</a:t>
                      </a:r>
                      <a:endParaRPr kumimoji="0" lang="en-GB" altLang="en-US" sz="1100" b="1" i="0" u="none" strike="noStrike" cap="none" normalizeH="0" baseline="0" dirty="0">
                        <a:ln>
                          <a:noFill/>
                        </a:ln>
                        <a:solidFill>
                          <a:schemeClr val="bg1"/>
                        </a:solidFill>
                        <a:effectLst/>
                        <a:latin typeface="Arial"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30</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CULT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Kultur</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und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Bildung</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31</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372213">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ECON  </a:t>
                      </a:r>
                      <a:r>
                        <a:rPr lang="en-GB" sz="1100" b="1" dirty="0" err="1"/>
                        <a:t>Wirtschaft</a:t>
                      </a:r>
                      <a:r>
                        <a:rPr lang="en-GB" sz="1100" b="1" dirty="0"/>
                        <a:t> und </a:t>
                      </a:r>
                      <a:r>
                        <a:rPr lang="en-GB" sz="1100" b="1" dirty="0" err="1"/>
                        <a:t>Währung</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6</a:t>
                      </a: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0</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JURI    </a:t>
                      </a:r>
                      <a:r>
                        <a:rPr lang="en-GB" sz="1100" b="1" dirty="0" err="1"/>
                        <a:t>Rechtsfragen</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25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EMPL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Beschäftigung</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und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soz</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Angelegenheiten</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55</a:t>
                      </a: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627063" indent="-6270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40000" marR="0" lvl="0" indent="-6270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LIBE    </a:t>
                      </a:r>
                      <a:r>
                        <a:rPr kumimoji="0" lang="de-DE" altLang="en-US" sz="1100" b="1" i="0" u="none" strike="noStrike" cap="none" normalizeH="0" baseline="0" dirty="0">
                          <a:ln>
                            <a:noFill/>
                          </a:ln>
                          <a:solidFill>
                            <a:schemeClr val="bg1"/>
                          </a:solidFill>
                          <a:effectLst/>
                          <a:latin typeface="Arial" pitchFamily="34" charset="0"/>
                          <a:ea typeface="ＭＳ Ｐゴシック" pitchFamily="34" charset="-128"/>
                        </a:rPr>
                        <a:t>Bürgerliche Freiheiten, Justiz und Inneres</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6</a:t>
                      </a: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8</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55304">
                <a:tc vMerge="1">
                  <a:txBody>
                    <a:bodyPr/>
                    <a:lstStyle/>
                    <a:p>
                      <a:endParaRPr lang="en-GB"/>
                    </a:p>
                  </a:txBody>
                  <a:tcPr/>
                </a:tc>
                <a:tc>
                  <a:txBody>
                    <a:bodyPr/>
                    <a:lstStyle>
                      <a:lvl1pPr marL="576263" indent="-5762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76263" marR="0" lvl="0" indent="-576263"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ENVI   </a:t>
                      </a:r>
                      <a:r>
                        <a:rPr kumimoji="0" lang="de-DE" altLang="en-US" sz="1100" b="1" i="0" u="none" strike="noStrike" cap="none" normalizeH="0" baseline="0" dirty="0">
                          <a:ln>
                            <a:noFill/>
                          </a:ln>
                          <a:solidFill>
                            <a:schemeClr val="bg1"/>
                          </a:solidFill>
                          <a:effectLst/>
                          <a:latin typeface="Arial" pitchFamily="34" charset="0"/>
                          <a:ea typeface="ＭＳ Ｐゴシック" pitchFamily="34" charset="-128"/>
                        </a:rPr>
                        <a:t>Umweltfragen, öffentliche Gesundheit und Lebensmittelsicherheit</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76</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AFCO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Konstitutionelle</a:t>
                      </a: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 </a:t>
                      </a:r>
                      <a:r>
                        <a:rPr kumimoji="0" lang="en-GB" altLang="en-US" sz="1100" b="1" i="0" u="none" strike="noStrike" cap="none" normalizeH="0" baseline="0" dirty="0" err="1">
                          <a:ln>
                            <a:noFill/>
                          </a:ln>
                          <a:solidFill>
                            <a:schemeClr val="bg1"/>
                          </a:solidFill>
                          <a:effectLst/>
                          <a:latin typeface="Arial" pitchFamily="34" charset="0"/>
                          <a:ea typeface="ＭＳ Ｐゴシック" pitchFamily="34" charset="-128"/>
                        </a:rPr>
                        <a:t>Fragen</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2</a:t>
                      </a: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8</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55304">
                <a:tc vMerge="1">
                  <a:txBody>
                    <a:bodyPr/>
                    <a:lstStyle/>
                    <a:p>
                      <a:endParaRPr lang="en-GB"/>
                    </a:p>
                  </a:txBody>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ITRE   </a:t>
                      </a:r>
                      <a:r>
                        <a:rPr lang="en-GB" sz="1100" b="1" dirty="0" err="1"/>
                        <a:t>Industrie</a:t>
                      </a:r>
                      <a:r>
                        <a:rPr lang="en-GB" sz="1100" b="1" dirty="0"/>
                        <a:t>, </a:t>
                      </a:r>
                      <a:r>
                        <a:rPr lang="en-GB" sz="1100" b="1" dirty="0" err="1"/>
                        <a:t>Forschung</a:t>
                      </a:r>
                      <a:r>
                        <a:rPr lang="en-GB" sz="1100" b="1" dirty="0"/>
                        <a:t> und </a:t>
                      </a:r>
                      <a:r>
                        <a:rPr lang="en-GB" sz="1100" b="1" dirty="0" err="1"/>
                        <a:t>Energie</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72</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marL="627063" indent="-627063"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40000" marR="0" lvl="0" indent="-62640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FEMM  </a:t>
                      </a:r>
                      <a:r>
                        <a:rPr kumimoji="0" lang="de-DE" altLang="en-US" sz="1100" b="1" i="0" u="none" strike="noStrike" cap="none" normalizeH="0" baseline="0" dirty="0">
                          <a:ln>
                            <a:noFill/>
                          </a:ln>
                          <a:solidFill>
                            <a:schemeClr val="bg1"/>
                          </a:solidFill>
                          <a:effectLst/>
                          <a:latin typeface="Arial" pitchFamily="34" charset="0"/>
                          <a:ea typeface="ＭＳ Ｐゴシック" pitchFamily="34" charset="-128"/>
                        </a:rPr>
                        <a:t>Rechte der Frau und die Gleichstellung d. Geschlechter</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35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55304">
                <a:tc vMerge="1">
                  <a:txBody>
                    <a:bodyPr/>
                    <a:lstStyle/>
                    <a:p>
                      <a:endParaRPr lang="en-GB"/>
                    </a:p>
                  </a:txBody>
                  <a:tcPr/>
                </a:tc>
                <a:tc>
                  <a:txBody>
                    <a:bodyPr/>
                    <a:lstStyle>
                      <a:lvl1pPr marL="520700" indent="-520700"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520700" marR="0" lvl="0" indent="-52070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IMCO </a:t>
                      </a:r>
                      <a:r>
                        <a:rPr lang="en-GB" sz="1100" b="1" dirty="0" err="1"/>
                        <a:t>Binnenmarkt</a:t>
                      </a:r>
                      <a:r>
                        <a:rPr lang="en-GB" sz="1100" b="1" dirty="0"/>
                        <a:t> und </a:t>
                      </a:r>
                      <a:r>
                        <a:rPr lang="en-GB" sz="1100" b="1" dirty="0" err="1"/>
                        <a:t>Verbraucherschutz</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4</a:t>
                      </a:r>
                      <a:r>
                        <a:rPr kumimoji="0" lang="lt-LT" altLang="en-US" sz="1100" b="1" i="0" u="none" strike="noStrike" cap="none" normalizeH="0" baseline="0" dirty="0">
                          <a:ln>
                            <a:noFill/>
                          </a:ln>
                          <a:solidFill>
                            <a:schemeClr val="bg1"/>
                          </a:solidFill>
                          <a:effectLst/>
                          <a:latin typeface="Century Gothic" pitchFamily="34" charset="0"/>
                          <a:ea typeface="ＭＳ Ｐゴシック" pitchFamily="34" charset="-128"/>
                        </a:rPr>
                        <a:t>5</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a:noFill/>
                    </a:lnL>
                    <a:lnR w="38100" cap="flat" cmpd="sng" algn="ctr">
                      <a:solidFill>
                        <a:srgbClr val="ECCF4F"/>
                      </a:solidFill>
                      <a:prstDash val="solid"/>
                      <a:round/>
                      <a:headEnd type="none" w="med" len="med"/>
                      <a:tailEnd type="none" w="med" len="med"/>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Arial" pitchFamily="34" charset="0"/>
                          <a:ea typeface="ＭＳ Ｐゴシック" pitchFamily="34" charset="-128"/>
                        </a:rPr>
                        <a:t>PETI     </a:t>
                      </a:r>
                      <a:r>
                        <a:rPr lang="en-GB" sz="1100" b="1" dirty="0" err="1"/>
                        <a:t>Petitionen</a:t>
                      </a:r>
                      <a:endPar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endParaRPr>
                    </a:p>
                  </a:txBody>
                  <a:tcPr marL="68579" marR="68579" marT="45725" marB="45725" anchor="ctr" horzOverflow="overflow">
                    <a:lnL w="38100" cap="flat" cmpd="sng" algn="ctr">
                      <a:solidFill>
                        <a:srgbClr val="ECCF4F"/>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lnSpc>
                          <a:spcPct val="105000"/>
                        </a:lnSpc>
                        <a:spcBef>
                          <a:spcPts val="1200"/>
                        </a:spcBef>
                        <a:buClr>
                          <a:srgbClr val="6D89AE"/>
                        </a:buClr>
                        <a:defRPr sz="1000">
                          <a:solidFill>
                            <a:schemeClr val="bg1"/>
                          </a:solidFill>
                          <a:latin typeface="Arial" pitchFamily="34" charset="0"/>
                          <a:ea typeface="ＭＳ Ｐゴシック" pitchFamily="34" charset="-128"/>
                        </a:defRPr>
                      </a:lvl1pPr>
                      <a:lvl2pPr marL="742950" indent="-285750" eaLnBrk="0" hangingPunct="0">
                        <a:lnSpc>
                          <a:spcPct val="105000"/>
                        </a:lnSpc>
                        <a:spcBef>
                          <a:spcPts val="1200"/>
                        </a:spcBef>
                        <a:buClr>
                          <a:srgbClr val="6D89AE"/>
                        </a:buClr>
                        <a:buFont typeface="Wingdings" pitchFamily="2" charset="2"/>
                        <a:defRPr sz="1000">
                          <a:solidFill>
                            <a:schemeClr val="bg1"/>
                          </a:solidFill>
                          <a:latin typeface="Arial" pitchFamily="34" charset="0"/>
                          <a:ea typeface="ＭＳ Ｐゴシック" pitchFamily="34" charset="-128"/>
                        </a:defRPr>
                      </a:lvl2pPr>
                      <a:lvl3pPr marL="1143000" indent="-228600" eaLnBrk="0" hangingPunct="0">
                        <a:spcBef>
                          <a:spcPts val="500"/>
                        </a:spcBef>
                        <a:buClr>
                          <a:srgbClr val="6D89AE"/>
                        </a:buClr>
                        <a:buFont typeface="Arial" pitchFamily="34" charset="0"/>
                        <a:defRPr sz="1000">
                          <a:solidFill>
                            <a:schemeClr val="bg1"/>
                          </a:solidFill>
                          <a:latin typeface="Arial" pitchFamily="34" charset="0"/>
                          <a:ea typeface="ＭＳ Ｐゴシック" pitchFamily="34" charset="-128"/>
                        </a:defRPr>
                      </a:lvl3pPr>
                      <a:lvl4pPr marL="1600200" indent="-228600" eaLnBrk="0" hangingPunct="0">
                        <a:spcBef>
                          <a:spcPts val="500"/>
                        </a:spcBef>
                        <a:buClr>
                          <a:srgbClr val="6D89AE"/>
                        </a:buClr>
                        <a:buSzPct val="55000"/>
                        <a:buFont typeface="Wingdings 3" pitchFamily="18" charset="2"/>
                        <a:defRPr sz="1000">
                          <a:solidFill>
                            <a:schemeClr val="bg1"/>
                          </a:solidFill>
                          <a:latin typeface="Arial" pitchFamily="34" charset="0"/>
                          <a:ea typeface="ＭＳ Ｐゴシック" pitchFamily="34" charset="-128"/>
                        </a:defRPr>
                      </a:lvl4pPr>
                      <a:lvl5pPr marL="2057400" indent="-228600" eaLnBrk="0" hangingPunct="0">
                        <a:spcBef>
                          <a:spcPct val="20000"/>
                        </a:spcBef>
                        <a:buSzPct val="60000"/>
                        <a:buFont typeface="Wingdings" pitchFamily="2" charset="2"/>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SzPct val="60000"/>
                        <a:buFont typeface="Wingdings" pitchFamily="2" charset="2"/>
                        <a:defRPr sz="16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bg1"/>
                          </a:solidFill>
                          <a:effectLst/>
                          <a:latin typeface="Century Gothic" pitchFamily="34" charset="0"/>
                          <a:ea typeface="ＭＳ Ｐゴシック" pitchFamily="34" charset="-128"/>
                        </a:rPr>
                        <a:t>35</a:t>
                      </a:r>
                    </a:p>
                  </a:txBody>
                  <a:tcPr marL="68579" marR="68579" marT="45725" marB="4572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5" y="3860799"/>
            <a:ext cx="1110762" cy="1110762"/>
          </a:xfrm>
          <a:prstGeom prst="rect">
            <a:avLst/>
          </a:prstGeom>
        </p:spPr>
      </p:pic>
    </p:spTree>
    <p:extLst>
      <p:ext uri="{BB962C8B-B14F-4D97-AF65-F5344CB8AC3E}">
        <p14:creationId xmlns:p14="http://schemas.microsoft.com/office/powerpoint/2010/main" val="184401212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87426" y="173756"/>
            <a:ext cx="7535642" cy="416719"/>
          </a:xfrm>
          <a:prstGeom prst="rect">
            <a:avLst/>
          </a:prstGeom>
        </p:spPr>
        <p:txBody>
          <a:bodyPr>
            <a:noAutofit/>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l">
              <a:defRPr/>
            </a:pPr>
            <a:r>
              <a:rPr lang="de-DE" altLang="en-US" sz="3200" b="1" dirty="0" smtClean="0">
                <a:ea typeface="ＭＳ Ｐゴシック" charset="0"/>
                <a:hlinkClick r:id="rId2"/>
              </a:rPr>
              <a:t>Europäische </a:t>
            </a:r>
            <a:r>
              <a:rPr lang="de-DE" altLang="en-US" sz="3200" b="1" dirty="0" err="1" smtClean="0">
                <a:ea typeface="ＭＳ Ｐゴシック" charset="0"/>
                <a:hlinkClick r:id="rId2"/>
              </a:rPr>
              <a:t>Ombudsfrau</a:t>
            </a:r>
            <a:endParaRPr lang="en-GB" altLang="en-US" sz="3200" b="1" dirty="0">
              <a:ea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 y="823083"/>
            <a:ext cx="5217977" cy="36873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174" y="945636"/>
            <a:ext cx="3442263" cy="3442263"/>
          </a:xfrm>
          <a:prstGeom prst="rect">
            <a:avLst/>
          </a:prstGeom>
        </p:spPr>
      </p:pic>
    </p:spTree>
    <p:extLst>
      <p:ext uri="{BB962C8B-B14F-4D97-AF65-F5344CB8AC3E}">
        <p14:creationId xmlns:p14="http://schemas.microsoft.com/office/powerpoint/2010/main" val="79110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a:hlinkClick r:id="rId3"/>
            <a:extLst>
              <a:ext uri="{FF2B5EF4-FFF2-40B4-BE49-F238E27FC236}">
                <a16:creationId xmlns:a16="http://schemas.microsoft.com/office/drawing/2014/main" xmlns="" id="{6B8BD6E8-9F96-4A1B-880A-A94E21C79930}"/>
              </a:ext>
            </a:extLst>
          </p:cNvPr>
          <p:cNvPicPr>
            <a:picLocks noChangeAspect="1"/>
          </p:cNvPicPr>
          <p:nvPr/>
        </p:nvPicPr>
        <p:blipFill>
          <a:blip r:embed="rId4"/>
          <a:srcRect/>
          <a:stretch>
            <a:fillRect/>
          </a:stretch>
        </p:blipFill>
        <p:spPr>
          <a:xfrm>
            <a:off x="13" y="7"/>
            <a:ext cx="9143984" cy="5143493"/>
          </a:xfrm>
          <a:prstGeom prst="rect">
            <a:avLst/>
          </a:prstGeom>
          <a:noFill/>
          <a:ln cap="flat">
            <a:noFill/>
          </a:ln>
        </p:spPr>
      </p:pic>
      <p:sp>
        <p:nvSpPr>
          <p:cNvPr id="3" name="Rechteck 4">
            <a:extLst>
              <a:ext uri="{FF2B5EF4-FFF2-40B4-BE49-F238E27FC236}">
                <a16:creationId xmlns:a16="http://schemas.microsoft.com/office/drawing/2014/main" xmlns="" id="{2A29CEA3-FA1D-48E1-8B7A-803FAF47EB64}"/>
              </a:ext>
            </a:extLst>
          </p:cNvPr>
          <p:cNvSpPr/>
          <p:nvPr/>
        </p:nvSpPr>
        <p:spPr>
          <a:xfrm>
            <a:off x="-270157" y="95690"/>
            <a:ext cx="3193434" cy="1315745"/>
          </a:xfrm>
          <a:prstGeom prst="rect">
            <a:avLst/>
          </a:prstGeom>
          <a:noFill/>
          <a:ln cap="flat">
            <a:noFill/>
            <a:prstDash val="solid"/>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de-DE" sz="4050" b="1" dirty="0">
                <a:solidFill>
                  <a:srgbClr val="FFC000"/>
                </a:solidFill>
                <a:latin typeface="Calibri"/>
              </a:rPr>
              <a:t>Wo  ist Europa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138" y="0"/>
            <a:ext cx="6736862" cy="5152647"/>
          </a:xfrm>
          <a:prstGeom prst="rect">
            <a:avLst/>
          </a:prstGeom>
        </p:spPr>
      </p:pic>
      <p:sp>
        <p:nvSpPr>
          <p:cNvPr id="4" name="Rectangle 3"/>
          <p:cNvSpPr/>
          <p:nvPr/>
        </p:nvSpPr>
        <p:spPr>
          <a:xfrm>
            <a:off x="345989" y="354227"/>
            <a:ext cx="205946" cy="197708"/>
          </a:xfrm>
          <a:prstGeom prst="rect">
            <a:avLst/>
          </a:prstGeom>
          <a:solidFill>
            <a:srgbClr val="00359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350107" y="1441619"/>
            <a:ext cx="205946" cy="19770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350107" y="1070918"/>
            <a:ext cx="205946" cy="1977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345989" y="724928"/>
            <a:ext cx="205946" cy="197708"/>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522383" y="299019"/>
            <a:ext cx="1914307" cy="338554"/>
          </a:xfrm>
          <a:prstGeom prst="rect">
            <a:avLst/>
          </a:prstGeom>
          <a:noFill/>
        </p:spPr>
        <p:txBody>
          <a:bodyPr wrap="none" rtlCol="0">
            <a:spAutoFit/>
          </a:bodyPr>
          <a:lstStyle/>
          <a:p>
            <a:r>
              <a:rPr lang="de-DE" sz="1600" dirty="0">
                <a:latin typeface="Arial" panose="020B0604020202020204" pitchFamily="34" charset="0"/>
                <a:cs typeface="Arial" panose="020B0604020202020204" pitchFamily="34" charset="0"/>
              </a:rPr>
              <a:t>Europäische Union</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556053" y="656191"/>
            <a:ext cx="691984" cy="338554"/>
          </a:xfrm>
          <a:prstGeom prst="rect">
            <a:avLst/>
          </a:prstGeom>
          <a:noFill/>
        </p:spPr>
        <p:txBody>
          <a:bodyPr wrap="none" rtlCol="0">
            <a:spAutoFit/>
          </a:bodyPr>
          <a:lstStyle/>
          <a:p>
            <a:r>
              <a:rPr lang="de-DE" sz="1600" dirty="0">
                <a:latin typeface="Arial" panose="020B0604020202020204" pitchFamily="34" charset="0"/>
                <a:cs typeface="Arial" panose="020B0604020202020204" pitchFamily="34" charset="0"/>
              </a:rPr>
              <a:t>EFTA</a:t>
            </a:r>
            <a:endParaRPr lang="en-GB" sz="1600" dirty="0">
              <a:latin typeface="Arial" panose="020B0604020202020204" pitchFamily="34" charset="0"/>
              <a:cs typeface="Arial" panose="020B0604020202020204" pitchFamily="34" charset="0"/>
            </a:endParaRPr>
          </a:p>
        </p:txBody>
      </p:sp>
      <p:sp>
        <p:nvSpPr>
          <p:cNvPr id="10" name="TextBox 9"/>
          <p:cNvSpPr txBox="1"/>
          <p:nvPr/>
        </p:nvSpPr>
        <p:spPr>
          <a:xfrm>
            <a:off x="538144" y="1016569"/>
            <a:ext cx="1871025" cy="338554"/>
          </a:xfrm>
          <a:prstGeom prst="rect">
            <a:avLst/>
          </a:prstGeom>
          <a:noFill/>
        </p:spPr>
        <p:txBody>
          <a:bodyPr wrap="none" rtlCol="0">
            <a:spAutoFit/>
          </a:bodyPr>
          <a:lstStyle/>
          <a:p>
            <a:r>
              <a:rPr lang="de-DE" sz="1600" dirty="0">
                <a:latin typeface="Arial" panose="020B0604020202020204" pitchFamily="34" charset="0"/>
                <a:cs typeface="Arial" panose="020B0604020202020204" pitchFamily="34" charset="0"/>
              </a:rPr>
              <a:t>Beitrittskandidaten</a:t>
            </a:r>
            <a:endParaRPr lang="en-GB" sz="1600" dirty="0">
              <a:latin typeface="Arial" panose="020B0604020202020204" pitchFamily="34" charset="0"/>
              <a:cs typeface="Arial" panose="020B0604020202020204" pitchFamily="34" charset="0"/>
            </a:endParaRPr>
          </a:p>
        </p:txBody>
      </p:sp>
      <p:sp>
        <p:nvSpPr>
          <p:cNvPr id="11" name="TextBox 10"/>
          <p:cNvSpPr txBox="1"/>
          <p:nvPr/>
        </p:nvSpPr>
        <p:spPr>
          <a:xfrm>
            <a:off x="556053" y="1347366"/>
            <a:ext cx="2204450" cy="338554"/>
          </a:xfrm>
          <a:prstGeom prst="rect">
            <a:avLst/>
          </a:prstGeom>
          <a:noFill/>
        </p:spPr>
        <p:txBody>
          <a:bodyPr wrap="none" rtlCol="0">
            <a:spAutoFit/>
          </a:bodyPr>
          <a:lstStyle/>
          <a:p>
            <a:r>
              <a:rPr lang="de-DE" sz="1600" dirty="0">
                <a:latin typeface="Arial" panose="020B0604020202020204" pitchFamily="34" charset="0"/>
                <a:cs typeface="Arial" panose="020B0604020202020204" pitchFamily="34" charset="0"/>
              </a:rPr>
              <a:t>Östliche Partnerschaft</a:t>
            </a:r>
            <a:endParaRPr lang="en-GB"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6958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64" y="200200"/>
            <a:ext cx="3657917" cy="4743099"/>
          </a:xfrm>
          <a:prstGeom prst="rect">
            <a:avLst/>
          </a:prstGeom>
        </p:spPr>
      </p:pic>
    </p:spTree>
    <p:extLst>
      <p:ext uri="{BB962C8B-B14F-4D97-AF65-F5344CB8AC3E}">
        <p14:creationId xmlns:p14="http://schemas.microsoft.com/office/powerpoint/2010/main" val="23422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1938" y="387179"/>
            <a:ext cx="2802165" cy="3933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735" y="432486"/>
            <a:ext cx="6284265" cy="384256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a:extLst>
              <a:ext uri="{FF2B5EF4-FFF2-40B4-BE49-F238E27FC236}">
                <a16:creationId xmlns:a16="http://schemas.microsoft.com/office/drawing/2014/main" xmlns="" id="{E01995FA-DD31-449A-A328-CB543BD00624}"/>
              </a:ext>
            </a:extLst>
          </p:cNvPr>
          <p:cNvPicPr>
            <a:picLocks noChangeAspect="1"/>
          </p:cNvPicPr>
          <p:nvPr/>
        </p:nvPicPr>
        <p:blipFill>
          <a:blip r:embed="rId3"/>
          <a:srcRect/>
          <a:stretch>
            <a:fillRect/>
          </a:stretch>
        </p:blipFill>
        <p:spPr>
          <a:xfrm>
            <a:off x="4216676" y="7"/>
            <a:ext cx="4927328" cy="2813042"/>
          </a:xfrm>
          <a:prstGeom prst="rect">
            <a:avLst/>
          </a:prstGeom>
          <a:noFill/>
          <a:ln cap="flat">
            <a:noFill/>
          </a:ln>
        </p:spPr>
      </p:pic>
      <p:pic>
        <p:nvPicPr>
          <p:cNvPr id="3" name="Grafik 5">
            <a:extLst>
              <a:ext uri="{FF2B5EF4-FFF2-40B4-BE49-F238E27FC236}">
                <a16:creationId xmlns:a16="http://schemas.microsoft.com/office/drawing/2014/main" xmlns="" id="{FE15F7CD-A86F-4815-8DD8-8A28AFEFCEA1}"/>
              </a:ext>
            </a:extLst>
          </p:cNvPr>
          <p:cNvPicPr>
            <a:picLocks noChangeAspect="1"/>
          </p:cNvPicPr>
          <p:nvPr/>
        </p:nvPicPr>
        <p:blipFill>
          <a:blip r:embed="rId4"/>
          <a:srcRect/>
          <a:stretch>
            <a:fillRect/>
          </a:stretch>
        </p:blipFill>
        <p:spPr>
          <a:xfrm>
            <a:off x="3344985" y="2813050"/>
            <a:ext cx="5799012" cy="2330450"/>
          </a:xfrm>
          <a:prstGeom prst="rect">
            <a:avLst/>
          </a:prstGeom>
          <a:noFill/>
          <a:ln cap="flat">
            <a:noFill/>
          </a:ln>
        </p:spPr>
      </p:pic>
      <p:pic>
        <p:nvPicPr>
          <p:cNvPr id="4" name="Grafik 3">
            <a:extLst>
              <a:ext uri="{FF2B5EF4-FFF2-40B4-BE49-F238E27FC236}">
                <a16:creationId xmlns:a16="http://schemas.microsoft.com/office/drawing/2014/main" xmlns="" id="{7501827D-08F7-491A-999A-5ADEB0F1A2BA}"/>
              </a:ext>
            </a:extLst>
          </p:cNvPr>
          <p:cNvPicPr>
            <a:picLocks noChangeAspect="1"/>
          </p:cNvPicPr>
          <p:nvPr/>
        </p:nvPicPr>
        <p:blipFill>
          <a:blip r:embed="rId5"/>
          <a:srcRect/>
          <a:stretch>
            <a:fillRect/>
          </a:stretch>
        </p:blipFill>
        <p:spPr>
          <a:xfrm>
            <a:off x="13" y="7"/>
            <a:ext cx="4665772" cy="5143493"/>
          </a:xfrm>
          <a:prstGeom prst="rect">
            <a:avLst/>
          </a:prstGeom>
          <a:noFill/>
          <a:ln cap="flat">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785" y="2813050"/>
            <a:ext cx="4660900" cy="2330450"/>
          </a:xfrm>
          <a:prstGeom prst="rect">
            <a:avLst/>
          </a:prstGeom>
        </p:spPr>
      </p:pic>
      <p:pic>
        <p:nvPicPr>
          <p:cNvPr id="6" name="Picture 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980" y="0"/>
            <a:ext cx="7742039"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7" y="2067318"/>
            <a:ext cx="4019682" cy="28183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120" y="2067318"/>
            <a:ext cx="3136033" cy="2856731"/>
          </a:xfrm>
          <a:prstGeom prst="rect">
            <a:avLst/>
          </a:prstGeom>
        </p:spPr>
      </p:pic>
      <p:sp>
        <p:nvSpPr>
          <p:cNvPr id="7" name="Rectangle 2"/>
          <p:cNvSpPr>
            <a:spLocks noGrp="1" noChangeArrowheads="1"/>
          </p:cNvSpPr>
          <p:nvPr>
            <p:ph type="title"/>
          </p:nvPr>
        </p:nvSpPr>
        <p:spPr>
          <a:xfrm>
            <a:off x="2041088" y="557095"/>
            <a:ext cx="7535642" cy="416719"/>
          </a:xfrm>
        </p:spPr>
        <p:txBody>
          <a:bodyPr>
            <a:noAutofit/>
          </a:bodyPr>
          <a:lstStyle/>
          <a:p>
            <a:pPr algn="l">
              <a:defRPr/>
            </a:pPr>
            <a:r>
              <a:rPr lang="de-DE" altLang="en-US" sz="3200" b="1" dirty="0" smtClean="0">
                <a:ea typeface="ＭＳ Ｐゴシック" charset="0"/>
                <a:hlinkClick r:id="rId4"/>
              </a:rPr>
              <a:t>DG MEME</a:t>
            </a:r>
            <a:endParaRPr lang="en-GB" altLang="en-US" sz="3200" b="1" dirty="0">
              <a:ea typeface="ＭＳ Ｐゴシック"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077" y="120800"/>
            <a:ext cx="1946518" cy="1946518"/>
          </a:xfrm>
          <a:prstGeom prst="rect">
            <a:avLst/>
          </a:prstGeom>
        </p:spPr>
      </p:pic>
    </p:spTree>
    <p:extLst>
      <p:ext uri="{BB962C8B-B14F-4D97-AF65-F5344CB8AC3E}">
        <p14:creationId xmlns:p14="http://schemas.microsoft.com/office/powerpoint/2010/main" val="4179897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6" descr="Ein Bild, das Screenshot enthält.&#10;&#10;Automatisch generierte Beschreibung">
            <a:hlinkClick r:id="rId3"/>
            <a:extLst>
              <a:ext uri="{FF2B5EF4-FFF2-40B4-BE49-F238E27FC236}">
                <a16:creationId xmlns:a16="http://schemas.microsoft.com/office/drawing/2014/main" xmlns="" id="{3CD15EB0-E6BF-43D4-83FA-A8F91771C2F1}"/>
              </a:ext>
            </a:extLst>
          </p:cNvPr>
          <p:cNvPicPr>
            <a:picLocks noChangeAspect="1"/>
          </p:cNvPicPr>
          <p:nvPr/>
        </p:nvPicPr>
        <p:blipFill>
          <a:blip r:embed="rId4"/>
          <a:stretch>
            <a:fillRect/>
          </a:stretch>
        </p:blipFill>
        <p:spPr>
          <a:xfrm>
            <a:off x="504948" y="363179"/>
            <a:ext cx="8134102" cy="4232133"/>
          </a:xfrm>
          <a:prstGeom prst="rect">
            <a:avLst/>
          </a:prstGeom>
          <a:noFill/>
          <a:ln cap="flat">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descr="Ein Bild, das Foto, Monitor, verschieden, sitzend enthält.&#10;&#10;Automatisch generierte Beschreibung">
            <a:extLst>
              <a:ext uri="{FF2B5EF4-FFF2-40B4-BE49-F238E27FC236}">
                <a16:creationId xmlns:a16="http://schemas.microsoft.com/office/drawing/2014/main" xmlns="" id="{429830EB-259E-4533-B78C-14FAD8287551}"/>
              </a:ext>
            </a:extLst>
          </p:cNvPr>
          <p:cNvPicPr>
            <a:picLocks noChangeAspect="1"/>
          </p:cNvPicPr>
          <p:nvPr/>
        </p:nvPicPr>
        <p:blipFill>
          <a:blip r:embed="rId3"/>
          <a:stretch>
            <a:fillRect/>
          </a:stretch>
        </p:blipFill>
        <p:spPr>
          <a:xfrm>
            <a:off x="49171" y="180475"/>
            <a:ext cx="8926181" cy="4719387"/>
          </a:xfrm>
          <a:prstGeom prst="rect">
            <a:avLst/>
          </a:prstGeom>
          <a:noFill/>
          <a:ln cap="flat">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8" descr="Ein Bild, das Uhr, Schild enthält.&#10;&#10;Automatisch generierte Beschreibung">
            <a:extLst>
              <a:ext uri="{FF2B5EF4-FFF2-40B4-BE49-F238E27FC236}">
                <a16:creationId xmlns:a16="http://schemas.microsoft.com/office/drawing/2014/main" xmlns="" id="{C8519C2A-905A-4A7E-92F1-FA984B479ACA}"/>
              </a:ext>
            </a:extLst>
          </p:cNvPr>
          <p:cNvPicPr>
            <a:picLocks noChangeAspect="1"/>
          </p:cNvPicPr>
          <p:nvPr/>
        </p:nvPicPr>
        <p:blipFill>
          <a:blip r:embed="rId2"/>
          <a:stretch>
            <a:fillRect/>
          </a:stretch>
        </p:blipFill>
        <p:spPr>
          <a:xfrm>
            <a:off x="0" y="0"/>
            <a:ext cx="9143997" cy="5143500"/>
          </a:xfrm>
          <a:prstGeom prst="rect">
            <a:avLst/>
          </a:prstGeom>
          <a:noFill/>
          <a:ln cap="flat">
            <a:noFill/>
          </a:ln>
        </p:spPr>
      </p:pic>
      <p:pic>
        <p:nvPicPr>
          <p:cNvPr id="3" name="Grafik 5">
            <a:extLst>
              <a:ext uri="{FF2B5EF4-FFF2-40B4-BE49-F238E27FC236}">
                <a16:creationId xmlns:a16="http://schemas.microsoft.com/office/drawing/2014/main" xmlns="" id="{E67D199E-0C84-452C-A45A-BD74D19CFB7A}"/>
              </a:ext>
            </a:extLst>
          </p:cNvPr>
          <p:cNvPicPr>
            <a:picLocks noChangeAspect="1"/>
          </p:cNvPicPr>
          <p:nvPr/>
        </p:nvPicPr>
        <p:blipFill>
          <a:blip r:embed="rId3"/>
          <a:stretch>
            <a:fillRect/>
          </a:stretch>
        </p:blipFill>
        <p:spPr>
          <a:xfrm>
            <a:off x="7435519" y="-112416"/>
            <a:ext cx="1708485" cy="1511852"/>
          </a:xfrm>
          <a:prstGeom prst="rect">
            <a:avLst/>
          </a:prstGeom>
          <a:noFill/>
          <a:ln cap="flat">
            <a:noFill/>
          </a:ln>
        </p:spPr>
      </p:pic>
      <p:pic>
        <p:nvPicPr>
          <p:cNvPr id="4" name="Picture 2" descr="Bildergebnis für gefördert durch die europäische union">
            <a:extLst>
              <a:ext uri="{FF2B5EF4-FFF2-40B4-BE49-F238E27FC236}">
                <a16:creationId xmlns:a16="http://schemas.microsoft.com/office/drawing/2014/main" xmlns="" id="{2192BA46-2B66-4E3A-8A8B-C72C82995C34}"/>
              </a:ext>
            </a:extLst>
          </p:cNvPr>
          <p:cNvPicPr>
            <a:picLocks noChangeAspect="1"/>
          </p:cNvPicPr>
          <p:nvPr/>
        </p:nvPicPr>
        <p:blipFill>
          <a:blip r:embed="rId4"/>
          <a:srcRect/>
          <a:stretch>
            <a:fillRect/>
          </a:stretch>
        </p:blipFill>
        <p:spPr>
          <a:xfrm>
            <a:off x="0" y="3591425"/>
            <a:ext cx="1785940" cy="1664491"/>
          </a:xfrm>
          <a:prstGeom prst="rect">
            <a:avLst/>
          </a:prstGeom>
          <a:noFill/>
          <a:ln cap="flat">
            <a:noFill/>
          </a:ln>
        </p:spPr>
      </p:pic>
      <p:pic>
        <p:nvPicPr>
          <p:cNvPr id="5" name="Grafik 12" descr="Ein Bild, das Brille, Schutzbrille, Sonnenbrille, gelb enthält.&#10;&#10;Automatisch generierte Beschreibung">
            <a:extLst>
              <a:ext uri="{FF2B5EF4-FFF2-40B4-BE49-F238E27FC236}">
                <a16:creationId xmlns:a16="http://schemas.microsoft.com/office/drawing/2014/main" xmlns="" id="{51DE3FEE-0F52-42BA-BDE2-0B6949967CCF}"/>
              </a:ext>
            </a:extLst>
          </p:cNvPr>
          <p:cNvPicPr>
            <a:picLocks noChangeAspect="1"/>
          </p:cNvPicPr>
          <p:nvPr/>
        </p:nvPicPr>
        <p:blipFill>
          <a:blip r:embed="rId5"/>
          <a:stretch>
            <a:fillRect/>
          </a:stretch>
        </p:blipFill>
        <p:spPr>
          <a:xfrm rot="917191">
            <a:off x="3689515" y="228421"/>
            <a:ext cx="3571872" cy="1800225"/>
          </a:xfrm>
          <a:prstGeom prst="rect">
            <a:avLst/>
          </a:prstGeom>
          <a:noFill/>
          <a:ln cap="flat">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tayintouch.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0393"/>
            <a:ext cx="9144000" cy="4610559"/>
          </a:xfrm>
          <a:prstGeom prst="rect">
            <a:avLst/>
          </a:prstGeom>
        </p:spPr>
      </p:pic>
      <p:pic>
        <p:nvPicPr>
          <p:cNvPr id="4" name="Picture 3" descr="socialmedia_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23493"/>
            <a:ext cx="9144001" cy="957459"/>
          </a:xfrm>
          <a:prstGeom prst="rect">
            <a:avLst/>
          </a:prstGeom>
        </p:spPr>
      </p:pic>
      <p:sp>
        <p:nvSpPr>
          <p:cNvPr id="6" name="TextBox 5"/>
          <p:cNvSpPr txBox="1"/>
          <p:nvPr/>
        </p:nvSpPr>
        <p:spPr>
          <a:xfrm>
            <a:off x="479394" y="90582"/>
            <a:ext cx="5005615" cy="553998"/>
          </a:xfrm>
          <a:prstGeom prst="rect">
            <a:avLst/>
          </a:prstGeom>
          <a:noFill/>
        </p:spPr>
        <p:txBody>
          <a:bodyPr wrap="square" rtlCol="0">
            <a:spAutoFit/>
          </a:bodyPr>
          <a:lstStyle/>
          <a:p>
            <a:r>
              <a:rPr lang="en-US" sz="3000" b="1" dirty="0">
                <a:solidFill>
                  <a:schemeClr val="bg1"/>
                </a:solidFill>
                <a:latin typeface="Arial"/>
                <a:cs typeface="Arial"/>
              </a:rPr>
              <a:t>In </a:t>
            </a:r>
            <a:r>
              <a:rPr lang="en-US" sz="3000" b="1" dirty="0" err="1">
                <a:solidFill>
                  <a:schemeClr val="bg1"/>
                </a:solidFill>
                <a:latin typeface="Arial"/>
                <a:cs typeface="Arial"/>
              </a:rPr>
              <a:t>Kontakt</a:t>
            </a:r>
            <a:r>
              <a:rPr lang="en-US" sz="3000" b="1" dirty="0">
                <a:solidFill>
                  <a:schemeClr val="bg1"/>
                </a:solidFill>
                <a:latin typeface="Arial"/>
                <a:cs typeface="Arial"/>
              </a:rPr>
              <a:t> </a:t>
            </a:r>
            <a:r>
              <a:rPr lang="en-US" sz="3000" b="1" dirty="0" err="1">
                <a:solidFill>
                  <a:schemeClr val="bg1"/>
                </a:solidFill>
                <a:latin typeface="Arial"/>
                <a:cs typeface="Arial"/>
              </a:rPr>
              <a:t>bleiben</a:t>
            </a:r>
            <a:r>
              <a:rPr lang="en-US" sz="3000" b="1" dirty="0">
                <a:solidFill>
                  <a:schemeClr val="bg1"/>
                </a:solidFill>
                <a:latin typeface="Arial"/>
                <a:cs typeface="Arial"/>
              </a:rPr>
              <a:t>!</a:t>
            </a:r>
          </a:p>
        </p:txBody>
      </p:sp>
      <p:sp>
        <p:nvSpPr>
          <p:cNvPr id="7" name="Shape 50"/>
          <p:cNvSpPr/>
          <p:nvPr/>
        </p:nvSpPr>
        <p:spPr>
          <a:xfrm>
            <a:off x="7181204" y="153489"/>
            <a:ext cx="2242357" cy="36933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defRPr sz="1800"/>
            </a:pPr>
            <a:r>
              <a:rPr lang="nl-BE" sz="2400" dirty="0">
                <a:solidFill>
                  <a:schemeClr val="tx2"/>
                </a:solidFill>
                <a:latin typeface="Arial"/>
                <a:ea typeface="Arial"/>
                <a:cs typeface="Arial"/>
                <a:sym typeface="Arial"/>
              </a:rPr>
              <a:t>europarl.eu</a:t>
            </a:r>
            <a:endParaRPr sz="2400" dirty="0">
              <a:solidFill>
                <a:schemeClr val="tx2"/>
              </a:solidFill>
              <a:latin typeface="Arial"/>
              <a:ea typeface="Arial"/>
              <a:cs typeface="Arial"/>
              <a:sym typeface="Arial"/>
            </a:endParaRPr>
          </a:p>
        </p:txBody>
      </p:sp>
    </p:spTree>
    <p:extLst>
      <p:ext uri="{BB962C8B-B14F-4D97-AF65-F5344CB8AC3E}">
        <p14:creationId xmlns:p14="http://schemas.microsoft.com/office/powerpoint/2010/main" val="3566334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a:extLst>
              <a:ext uri="{FF2B5EF4-FFF2-40B4-BE49-F238E27FC236}">
                <a16:creationId xmlns:a16="http://schemas.microsoft.com/office/drawing/2014/main" xmlns="" id="{9E372E32-4DB4-46B6-B7B4-F09DFFC5FE1F}"/>
              </a:ext>
            </a:extLst>
          </p:cNvPr>
          <p:cNvPicPr>
            <a:picLocks noChangeAspect="1"/>
          </p:cNvPicPr>
          <p:nvPr/>
        </p:nvPicPr>
        <p:blipFill>
          <a:blip r:embed="rId3"/>
          <a:stretch>
            <a:fillRect/>
          </a:stretch>
        </p:blipFill>
        <p:spPr>
          <a:xfrm>
            <a:off x="0" y="0"/>
            <a:ext cx="9143997" cy="5143500"/>
          </a:xfrm>
          <a:prstGeom prst="rect">
            <a:avLst/>
          </a:prstGeom>
          <a:noFill/>
          <a:ln cap="flat">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540" y="0"/>
            <a:ext cx="3242641"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9">
            <a:extLst>
              <a:ext uri="{FF2B5EF4-FFF2-40B4-BE49-F238E27FC236}">
                <a16:creationId xmlns:a16="http://schemas.microsoft.com/office/drawing/2014/main" xmlns="" id="{CE2F99C4-CE80-488E-9A44-CA51C74DC309}"/>
              </a:ext>
            </a:extLst>
          </p:cNvPr>
          <p:cNvPicPr>
            <a:picLocks noChangeAspect="1"/>
          </p:cNvPicPr>
          <p:nvPr/>
        </p:nvPicPr>
        <p:blipFill>
          <a:blip r:embed="rId3"/>
          <a:stretch>
            <a:fillRect/>
          </a:stretch>
        </p:blipFill>
        <p:spPr>
          <a:xfrm>
            <a:off x="1816451" y="2206397"/>
            <a:ext cx="1708979" cy="1279915"/>
          </a:xfrm>
          <a:prstGeom prst="rect">
            <a:avLst/>
          </a:prstGeom>
          <a:noFill/>
          <a:ln cap="flat">
            <a:noFill/>
          </a:ln>
        </p:spPr>
      </p:pic>
      <p:pic>
        <p:nvPicPr>
          <p:cNvPr id="4" name="Grafik 13" descr="Ein Bild, das Regenschirm enthält.&#10;&#10;Automatisch generierte Beschreibung">
            <a:extLst>
              <a:ext uri="{FF2B5EF4-FFF2-40B4-BE49-F238E27FC236}">
                <a16:creationId xmlns:a16="http://schemas.microsoft.com/office/drawing/2014/main" xmlns="" id="{756F5412-0228-4E9E-BE2A-032C7F3111BE}"/>
              </a:ext>
            </a:extLst>
          </p:cNvPr>
          <p:cNvPicPr>
            <a:picLocks noChangeAspect="1"/>
          </p:cNvPicPr>
          <p:nvPr/>
        </p:nvPicPr>
        <p:blipFill>
          <a:blip r:embed="rId4"/>
          <a:stretch>
            <a:fillRect/>
          </a:stretch>
        </p:blipFill>
        <p:spPr>
          <a:xfrm>
            <a:off x="107472" y="2199792"/>
            <a:ext cx="1708979" cy="2337165"/>
          </a:xfrm>
          <a:prstGeom prst="rect">
            <a:avLst/>
          </a:prstGeom>
          <a:noFill/>
          <a:ln cap="flat">
            <a:noFill/>
          </a:ln>
        </p:spPr>
      </p:pic>
      <p:pic>
        <p:nvPicPr>
          <p:cNvPr id="5" name="Grafik 15" descr="Ein Bild, das Computer, Raum enthält.&#10;&#10;Automatisch generierte Beschreibung">
            <a:extLst>
              <a:ext uri="{FF2B5EF4-FFF2-40B4-BE49-F238E27FC236}">
                <a16:creationId xmlns:a16="http://schemas.microsoft.com/office/drawing/2014/main" xmlns="" id="{559E3C30-71E2-4C53-87B6-0683765F20E7}"/>
              </a:ext>
            </a:extLst>
          </p:cNvPr>
          <p:cNvPicPr>
            <a:picLocks noChangeAspect="1"/>
          </p:cNvPicPr>
          <p:nvPr/>
        </p:nvPicPr>
        <p:blipFill>
          <a:blip r:embed="rId5"/>
          <a:stretch>
            <a:fillRect/>
          </a:stretch>
        </p:blipFill>
        <p:spPr>
          <a:xfrm>
            <a:off x="4649313" y="2226977"/>
            <a:ext cx="3499075" cy="2616032"/>
          </a:xfrm>
          <a:prstGeom prst="rect">
            <a:avLst/>
          </a:prstGeom>
          <a:noFill/>
          <a:ln cap="flat">
            <a:noFill/>
          </a:ln>
        </p:spPr>
      </p:pic>
      <p:pic>
        <p:nvPicPr>
          <p:cNvPr id="6" name="Grafik 17" descr="Ein Bild, das Text enthält.&#10;&#10;Automatisch generierte Beschreibung">
            <a:extLst>
              <a:ext uri="{FF2B5EF4-FFF2-40B4-BE49-F238E27FC236}">
                <a16:creationId xmlns:a16="http://schemas.microsoft.com/office/drawing/2014/main" xmlns="" id="{B1E97744-41BE-4BC8-9CA5-1AC62BEFF3A5}"/>
              </a:ext>
            </a:extLst>
          </p:cNvPr>
          <p:cNvPicPr>
            <a:picLocks noChangeAspect="1"/>
          </p:cNvPicPr>
          <p:nvPr/>
        </p:nvPicPr>
        <p:blipFill>
          <a:blip r:embed="rId6"/>
          <a:stretch>
            <a:fillRect/>
          </a:stretch>
        </p:blipFill>
        <p:spPr>
          <a:xfrm>
            <a:off x="1816451" y="3492909"/>
            <a:ext cx="1951505" cy="1097726"/>
          </a:xfrm>
          <a:prstGeom prst="rect">
            <a:avLst/>
          </a:prstGeom>
          <a:noFill/>
          <a:ln cap="flat">
            <a:noFill/>
          </a:ln>
        </p:spPr>
      </p:pic>
      <p:pic>
        <p:nvPicPr>
          <p:cNvPr id="7" name="Grafik 19" descr="Ein Bild, das draußen, Mann, Personen, Frau enthält.&#10;&#10;Automatisch generierte Beschreibung">
            <a:extLst>
              <a:ext uri="{FF2B5EF4-FFF2-40B4-BE49-F238E27FC236}">
                <a16:creationId xmlns:a16="http://schemas.microsoft.com/office/drawing/2014/main" xmlns="" id="{3F4D4733-9D20-415F-B203-D619A146FAD4}"/>
              </a:ext>
            </a:extLst>
          </p:cNvPr>
          <p:cNvPicPr>
            <a:picLocks noChangeAspect="1"/>
          </p:cNvPicPr>
          <p:nvPr/>
        </p:nvPicPr>
        <p:blipFill>
          <a:blip r:embed="rId7"/>
          <a:stretch>
            <a:fillRect/>
          </a:stretch>
        </p:blipFill>
        <p:spPr>
          <a:xfrm>
            <a:off x="3525423" y="2206397"/>
            <a:ext cx="1123882" cy="1585418"/>
          </a:xfrm>
          <a:prstGeom prst="rect">
            <a:avLst/>
          </a:prstGeom>
          <a:noFill/>
          <a:ln cap="flat">
            <a:noFill/>
          </a:ln>
        </p:spPr>
      </p:pic>
      <p:pic>
        <p:nvPicPr>
          <p:cNvPr id="8" name="Grafik 20">
            <a:extLst>
              <a:ext uri="{FF2B5EF4-FFF2-40B4-BE49-F238E27FC236}">
                <a16:creationId xmlns:a16="http://schemas.microsoft.com/office/drawing/2014/main" xmlns="" id="{97F77C7D-BA4A-4DD4-ACF1-B1D121AE5732}"/>
              </a:ext>
            </a:extLst>
          </p:cNvPr>
          <p:cNvPicPr>
            <a:picLocks noChangeAspect="1"/>
          </p:cNvPicPr>
          <p:nvPr/>
        </p:nvPicPr>
        <p:blipFill>
          <a:blip r:embed="rId8"/>
          <a:stretch>
            <a:fillRect/>
          </a:stretch>
        </p:blipFill>
        <p:spPr>
          <a:xfrm>
            <a:off x="3767957" y="3686586"/>
            <a:ext cx="1123882" cy="1123882"/>
          </a:xfrm>
          <a:prstGeom prst="rect">
            <a:avLst/>
          </a:prstGeom>
          <a:noFill/>
          <a:ln cap="flat">
            <a:noFill/>
          </a:ln>
        </p:spPr>
      </p:pic>
      <p:pic>
        <p:nvPicPr>
          <p:cNvPr id="9" name="Picture 8">
            <a:extLst>
              <a:ext uri="{FF2B5EF4-FFF2-40B4-BE49-F238E27FC236}">
                <a16:creationId xmlns:a16="http://schemas.microsoft.com/office/drawing/2014/main" xmlns="" id="{37DDC4DF-00E6-44F4-8432-BF0ADFF5E6D5}"/>
              </a:ext>
            </a:extLst>
          </p:cNvPr>
          <p:cNvPicPr>
            <a:picLocks noChangeAspect="1"/>
          </p:cNvPicPr>
          <p:nvPr/>
        </p:nvPicPr>
        <p:blipFill>
          <a:blip r:embed="rId9"/>
          <a:stretch>
            <a:fillRect/>
          </a:stretch>
        </p:blipFill>
        <p:spPr>
          <a:xfrm>
            <a:off x="1776009" y="267105"/>
            <a:ext cx="5107784" cy="3128962"/>
          </a:xfrm>
          <a:prstGeom prst="rect">
            <a:avLst/>
          </a:prstGeom>
          <a:noFill/>
          <a:ln cap="flat">
            <a:noFill/>
          </a:ln>
        </p:spPr>
      </p:pic>
      <p:sp>
        <p:nvSpPr>
          <p:cNvPr id="10" name="Rechteck 3">
            <a:extLst>
              <a:ext uri="{FF2B5EF4-FFF2-40B4-BE49-F238E27FC236}">
                <a16:creationId xmlns:a16="http://schemas.microsoft.com/office/drawing/2014/main" xmlns="" id="{40A8EA8E-99B7-4737-B942-FF2ED237AA40}"/>
              </a:ext>
            </a:extLst>
          </p:cNvPr>
          <p:cNvSpPr/>
          <p:nvPr/>
        </p:nvSpPr>
        <p:spPr>
          <a:xfrm>
            <a:off x="216445" y="81529"/>
            <a:ext cx="7696659" cy="500137"/>
          </a:xfrm>
          <a:prstGeom prst="rect">
            <a:avLst/>
          </a:prstGeom>
          <a:noFill/>
          <a:ln cap="flat">
            <a:noFill/>
            <a:prstDash val="solid"/>
          </a:ln>
        </p:spPr>
        <p:txBody>
          <a:bodyPr vert="horz" wrap="non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de-DE" sz="2800" dirty="0">
                <a:solidFill>
                  <a:schemeClr val="bg1"/>
                </a:solidFill>
                <a:effectLst>
                  <a:outerShdw dist="25402" dir="5400000">
                    <a:srgbClr val="6E747A"/>
                  </a:outerShdw>
                </a:effectLst>
                <a:latin typeface="Arial" panose="020B0604020202020204" pitchFamily="34" charset="0"/>
                <a:cs typeface="Arial" panose="020B0604020202020204" pitchFamily="34" charset="0"/>
              </a:rPr>
              <a:t>Eine kurze Geschichte der Europäischen Union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6">
            <a:extLst>
              <a:ext uri="{FF2B5EF4-FFF2-40B4-BE49-F238E27FC236}">
                <a16:creationId xmlns:a16="http://schemas.microsoft.com/office/drawing/2014/main" xmlns="" id="{D627CDDC-4411-437A-957F-CC15A61B90CF}"/>
              </a:ext>
            </a:extLst>
          </p:cNvPr>
          <p:cNvSpPr/>
          <p:nvPr/>
        </p:nvSpPr>
        <p:spPr>
          <a:xfrm>
            <a:off x="685247" y="435916"/>
            <a:ext cx="7407744" cy="2054409"/>
          </a:xfrm>
          <a:prstGeom prst="rect">
            <a:avLst/>
          </a:prstGeom>
          <a:noFill/>
          <a:ln cap="flat">
            <a:noFill/>
            <a:prstDash val="solid"/>
          </a:ln>
        </p:spPr>
        <p:txBody>
          <a:bodyPr vert="horz" wrap="square" lIns="68580" tIns="34290" rIns="68580" bIns="34290" anchor="t" anchorCtr="0" compatLnSpc="1">
            <a:spAutoFit/>
          </a:bodyPr>
          <a:lstStyle/>
          <a:p>
            <a:pPr algn="just" defTabSz="685800">
              <a:defRPr sz="1800" b="0" i="0" u="none" strike="noStrike" kern="0" cap="none" spc="0" baseline="0">
                <a:solidFill>
                  <a:srgbClr val="000000"/>
                </a:solidFill>
                <a:uFillTx/>
              </a:defRPr>
            </a:pPr>
            <a:r>
              <a:rPr lang="de-DE" b="1" dirty="0">
                <a:solidFill>
                  <a:schemeClr val="bg1"/>
                </a:solidFill>
                <a:latin typeface="Times New Roman" pitchFamily="18"/>
                <a:cs typeface="Times New Roman" pitchFamily="18"/>
              </a:rPr>
              <a:t>Die Werte, auf die sich die Union gründet, sind die Achtung der Menschenwürde, Freiheit, Demokratie, Gleichheit, Rechtsstaatlichkeit und die Wahrung der Menschenrechte </a:t>
            </a:r>
            <a:r>
              <a:rPr lang="de-DE" dirty="0">
                <a:solidFill>
                  <a:schemeClr val="bg1"/>
                </a:solidFill>
                <a:latin typeface="Times New Roman" pitchFamily="18"/>
                <a:cs typeface="Times New Roman" pitchFamily="18"/>
              </a:rPr>
              <a:t>einschließlich der Rechte der Personen, die Minderheiten angehören. Diese Werte sind allen Mitgliedstaaten in einer </a:t>
            </a:r>
            <a:r>
              <a:rPr lang="de-DE" b="1" dirty="0">
                <a:ln w="0"/>
                <a:solidFill>
                  <a:srgbClr val="003597"/>
                </a:solidFill>
                <a:effectLst>
                  <a:outerShdw blurRad="38100" dist="25400" dir="5400000" algn="ctr" rotWithShape="0">
                    <a:srgbClr val="6E747A">
                      <a:alpha val="43000"/>
                    </a:srgbClr>
                  </a:outerShdw>
                </a:effectLst>
                <a:latin typeface="Times New Roman" pitchFamily="18"/>
                <a:cs typeface="Times New Roman" pitchFamily="18"/>
              </a:rPr>
              <a:t>Gesellschaft gemeinsam</a:t>
            </a:r>
            <a:r>
              <a:rPr lang="de-DE" dirty="0">
                <a:solidFill>
                  <a:schemeClr val="bg1"/>
                </a:solidFill>
                <a:latin typeface="Times New Roman" pitchFamily="18"/>
                <a:cs typeface="Times New Roman" pitchFamily="18"/>
              </a:rPr>
              <a:t>, die sich durch Pluralismus, Nichtdiskriminierung, Toleranz, Gerechtigkeit, Solidarität und die Gleichheit von Frauen und Männern auszeichnet </a:t>
            </a:r>
            <a:r>
              <a:rPr lang="de-DE" sz="2100" b="1" dirty="0">
                <a:solidFill>
                  <a:schemeClr val="bg1"/>
                </a:solidFill>
                <a:latin typeface="Times New Roman" pitchFamily="18"/>
                <a:cs typeface="Times New Roman" pitchFamily="18"/>
              </a:rPr>
              <a:t>Art 2 EU-Vertrag</a:t>
            </a:r>
          </a:p>
        </p:txBody>
      </p:sp>
      <p:pic>
        <p:nvPicPr>
          <p:cNvPr id="10" name="Grafik 9" descr="Ein Bild, das draußen, blau, Frau, Schild enthält.&#10;&#10;Automatisch generierte Beschreibung">
            <a:extLst>
              <a:ext uri="{FF2B5EF4-FFF2-40B4-BE49-F238E27FC236}">
                <a16:creationId xmlns:a16="http://schemas.microsoft.com/office/drawing/2014/main" xmlns="" id="{4B19381D-424D-48A8-9889-69C608715D59}"/>
              </a:ext>
            </a:extLst>
          </p:cNvPr>
          <p:cNvPicPr>
            <a:picLocks noChangeAspect="1"/>
          </p:cNvPicPr>
          <p:nvPr/>
        </p:nvPicPr>
        <p:blipFill>
          <a:blip r:embed="rId3"/>
          <a:stretch>
            <a:fillRect/>
          </a:stretch>
        </p:blipFill>
        <p:spPr>
          <a:xfrm>
            <a:off x="0" y="2683673"/>
            <a:ext cx="9144000" cy="1158596"/>
          </a:xfrm>
          <a:prstGeom prst="rect">
            <a:avLst/>
          </a:prstGeom>
        </p:spPr>
      </p:pic>
      <p:sp>
        <p:nvSpPr>
          <p:cNvPr id="3" name="Rectangle 2"/>
          <p:cNvSpPr/>
          <p:nvPr/>
        </p:nvSpPr>
        <p:spPr>
          <a:xfrm>
            <a:off x="0" y="2683673"/>
            <a:ext cx="9144000" cy="1158596"/>
          </a:xfrm>
          <a:prstGeom prst="rect">
            <a:avLst/>
          </a:prstGeom>
          <a:solidFill>
            <a:srgbClr val="003597"/>
          </a:solidFill>
          <a:ln>
            <a:solidFill>
              <a:srgbClr val="003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1734542" y="2683673"/>
            <a:ext cx="5096588" cy="923330"/>
          </a:xfrm>
          <a:prstGeom prst="rect">
            <a:avLst/>
          </a:prstGeom>
          <a:noFill/>
        </p:spPr>
        <p:txBody>
          <a:bodyPr wrap="none" lIns="91440" tIns="45720" rIns="91440" bIns="45720">
            <a:spAutoFit/>
          </a:bodyPr>
          <a:lstStyle/>
          <a:p>
            <a:pPr algn="ctr"/>
            <a:r>
              <a:rPr lang="en-US" sz="5400" b="0" cap="none" spc="0" dirty="0">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rPr>
              <a:t>In </a:t>
            </a:r>
            <a:r>
              <a:rPr lang="en-US" sz="5400" b="0" cap="none" spc="0" dirty="0" err="1">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rPr>
              <a:t>Vielfalt</a:t>
            </a:r>
            <a:r>
              <a:rPr lang="en-US" sz="5400" b="0" cap="none" spc="0" dirty="0">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5400" b="0" cap="none" spc="0" dirty="0" err="1">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rPr>
              <a:t>geeint</a:t>
            </a:r>
            <a:endParaRPr lang="en-US" sz="5400" b="0" cap="none" spc="0" dirty="0">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133772" y="1171848"/>
            <a:ext cx="6664812" cy="3577731"/>
          </a:xfrm>
          <a:prstGeom prs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Grafik 7">
            <a:extLst>
              <a:ext uri="{FF2B5EF4-FFF2-40B4-BE49-F238E27FC236}">
                <a16:creationId xmlns:a16="http://schemas.microsoft.com/office/drawing/2014/main" xmlns="" id="{4672E5F5-88DD-4887-BBB5-7F14411E1529}"/>
              </a:ext>
            </a:extLst>
          </p:cNvPr>
          <p:cNvPicPr>
            <a:picLocks noChangeAspect="1"/>
          </p:cNvPicPr>
          <p:nvPr/>
        </p:nvPicPr>
        <p:blipFill>
          <a:blip r:embed="rId3"/>
          <a:stretch>
            <a:fillRect/>
          </a:stretch>
        </p:blipFill>
        <p:spPr>
          <a:xfrm>
            <a:off x="2511165" y="89567"/>
            <a:ext cx="1955013" cy="1346788"/>
          </a:xfrm>
          <a:prstGeom prst="rect">
            <a:avLst/>
          </a:prstGeom>
          <a:noFill/>
          <a:ln cap="flat">
            <a:noFill/>
          </a:ln>
        </p:spPr>
      </p:pic>
      <p:pic>
        <p:nvPicPr>
          <p:cNvPr id="3" name="Grafik 6">
            <a:extLst>
              <a:ext uri="{FF2B5EF4-FFF2-40B4-BE49-F238E27FC236}">
                <a16:creationId xmlns:a16="http://schemas.microsoft.com/office/drawing/2014/main" xmlns="" id="{F2804C2A-9DE0-46B6-9409-615C579FC924}"/>
              </a:ext>
            </a:extLst>
          </p:cNvPr>
          <p:cNvPicPr>
            <a:picLocks noChangeAspect="1"/>
          </p:cNvPicPr>
          <p:nvPr/>
        </p:nvPicPr>
        <p:blipFill>
          <a:blip r:embed="rId4"/>
          <a:stretch>
            <a:fillRect/>
          </a:stretch>
        </p:blipFill>
        <p:spPr>
          <a:xfrm>
            <a:off x="4466178" y="83225"/>
            <a:ext cx="1795712" cy="1346788"/>
          </a:xfrm>
          <a:prstGeom prst="rect">
            <a:avLst/>
          </a:prstGeom>
          <a:noFill/>
          <a:ln cap="flat">
            <a:noFill/>
          </a:ln>
        </p:spPr>
      </p:pic>
      <p:pic>
        <p:nvPicPr>
          <p:cNvPr id="5" name="Grafik 9">
            <a:extLst>
              <a:ext uri="{FF2B5EF4-FFF2-40B4-BE49-F238E27FC236}">
                <a16:creationId xmlns:a16="http://schemas.microsoft.com/office/drawing/2014/main" xmlns="" id="{C6DEA6A7-1723-48A3-8AA3-9F94E9CB6411}"/>
              </a:ext>
            </a:extLst>
          </p:cNvPr>
          <p:cNvPicPr>
            <a:picLocks noChangeAspect="1"/>
          </p:cNvPicPr>
          <p:nvPr/>
        </p:nvPicPr>
        <p:blipFill>
          <a:blip r:embed="rId5"/>
          <a:stretch>
            <a:fillRect/>
          </a:stretch>
        </p:blipFill>
        <p:spPr>
          <a:xfrm>
            <a:off x="102273" y="2595769"/>
            <a:ext cx="1515920" cy="1076307"/>
          </a:xfrm>
          <a:prstGeom prst="rect">
            <a:avLst/>
          </a:prstGeom>
          <a:noFill/>
          <a:ln cap="flat">
            <a:noFill/>
          </a:ln>
        </p:spPr>
      </p:pic>
      <p:pic>
        <p:nvPicPr>
          <p:cNvPr id="6" name="Grafik 12" descr="Ein Bild, das Kamm enthält.&#10;&#10;Automatisch generierte Beschreibung">
            <a:extLst>
              <a:ext uri="{FF2B5EF4-FFF2-40B4-BE49-F238E27FC236}">
                <a16:creationId xmlns:a16="http://schemas.microsoft.com/office/drawing/2014/main" xmlns="" id="{412426FC-E1B9-4159-9DE6-A950B460BD95}"/>
              </a:ext>
            </a:extLst>
          </p:cNvPr>
          <p:cNvPicPr>
            <a:picLocks noChangeAspect="1"/>
          </p:cNvPicPr>
          <p:nvPr/>
        </p:nvPicPr>
        <p:blipFill>
          <a:blip r:embed="rId6"/>
          <a:stretch>
            <a:fillRect/>
          </a:stretch>
        </p:blipFill>
        <p:spPr>
          <a:xfrm>
            <a:off x="7479881" y="2595769"/>
            <a:ext cx="1550196" cy="928690"/>
          </a:xfrm>
          <a:prstGeom prst="rect">
            <a:avLst/>
          </a:prstGeom>
          <a:noFill/>
          <a:ln cap="flat">
            <a:noFill/>
          </a:ln>
        </p:spPr>
      </p:pic>
      <p:pic>
        <p:nvPicPr>
          <p:cNvPr id="7" name="Grafik 14" descr="Ein Bild, das draußen, Gebäude, groß, Schnee enthält.&#10;&#10;Automatisch generierte Beschreibung">
            <a:hlinkClick r:id="rId7"/>
            <a:extLst>
              <a:ext uri="{FF2B5EF4-FFF2-40B4-BE49-F238E27FC236}">
                <a16:creationId xmlns:a16="http://schemas.microsoft.com/office/drawing/2014/main" xmlns="" id="{B9B6D21B-B6BE-4ECD-BBE2-3B1765946B91}"/>
              </a:ext>
            </a:extLst>
          </p:cNvPr>
          <p:cNvPicPr>
            <a:picLocks noChangeAspect="1"/>
          </p:cNvPicPr>
          <p:nvPr/>
        </p:nvPicPr>
        <p:blipFill>
          <a:blip r:embed="rId8"/>
          <a:stretch>
            <a:fillRect/>
          </a:stretch>
        </p:blipFill>
        <p:spPr>
          <a:xfrm>
            <a:off x="102273" y="3543312"/>
            <a:ext cx="1515920" cy="852703"/>
          </a:xfrm>
          <a:prstGeom prst="rect">
            <a:avLst/>
          </a:prstGeom>
          <a:noFill/>
          <a:ln cap="flat">
            <a:noFill/>
          </a:ln>
        </p:spPr>
      </p:pic>
      <p:pic>
        <p:nvPicPr>
          <p:cNvPr id="8" name="Grafik 16" descr="Ein Bild, das Straße, Gebäude, draußen, Stadt enthält.&#10;&#10;Automatisch generierte Beschreibung">
            <a:extLst>
              <a:ext uri="{FF2B5EF4-FFF2-40B4-BE49-F238E27FC236}">
                <a16:creationId xmlns:a16="http://schemas.microsoft.com/office/drawing/2014/main" xmlns="" id="{0CE1B635-B153-4A7C-9AF8-ACB3EC9F4BD5}"/>
              </a:ext>
            </a:extLst>
          </p:cNvPr>
          <p:cNvPicPr>
            <a:picLocks noChangeAspect="1"/>
          </p:cNvPicPr>
          <p:nvPr/>
        </p:nvPicPr>
        <p:blipFill>
          <a:blip r:embed="rId9"/>
          <a:stretch>
            <a:fillRect/>
          </a:stretch>
        </p:blipFill>
        <p:spPr>
          <a:xfrm>
            <a:off x="7479881" y="3524459"/>
            <a:ext cx="1550196" cy="871556"/>
          </a:xfrm>
          <a:prstGeom prst="rect">
            <a:avLst/>
          </a:prstGeom>
          <a:noFill/>
          <a:ln cap="flat">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1286" y="4175454"/>
            <a:ext cx="2358338" cy="715581"/>
          </a:xfrm>
          <a:prstGeom prst="rect">
            <a:avLst/>
          </a:prstGeom>
          <a:noFill/>
        </p:spPr>
        <p:txBody>
          <a:bodyPr wrap="none">
            <a:spAutoFit/>
          </a:bodyPr>
          <a:lstStyle/>
          <a:p>
            <a:pPr algn="ctr">
              <a:lnSpc>
                <a:spcPct val="150000"/>
              </a:lnSpc>
              <a:defRPr/>
            </a:pPr>
            <a:r>
              <a:rPr lang="en-GB" sz="1350" b="1" dirty="0">
                <a:solidFill>
                  <a:schemeClr val="bg1"/>
                </a:solidFill>
                <a:latin typeface="Arial" charset="0"/>
              </a:rPr>
              <a:t>Jean-Claude Juncker</a:t>
            </a:r>
          </a:p>
          <a:p>
            <a:pPr algn="ctr">
              <a:lnSpc>
                <a:spcPct val="150000"/>
              </a:lnSpc>
              <a:defRPr/>
            </a:pPr>
            <a:r>
              <a:rPr lang="de-DE" sz="1350" b="1" dirty="0">
                <a:solidFill>
                  <a:schemeClr val="bg1"/>
                </a:solidFill>
                <a:latin typeface="Arial" charset="0"/>
              </a:rPr>
              <a:t>Europäische Kommission </a:t>
            </a:r>
            <a:endParaRPr lang="en-GB" sz="1350" b="1" dirty="0">
              <a:solidFill>
                <a:schemeClr val="bg1"/>
              </a:solidFill>
              <a:latin typeface="Arial" charset="0"/>
            </a:endParaRPr>
          </a:p>
        </p:txBody>
      </p:sp>
      <p:sp>
        <p:nvSpPr>
          <p:cNvPr id="7" name="TextBox 6"/>
          <p:cNvSpPr txBox="1"/>
          <p:nvPr/>
        </p:nvSpPr>
        <p:spPr>
          <a:xfrm>
            <a:off x="7161456" y="4255282"/>
            <a:ext cx="1617752" cy="571951"/>
          </a:xfrm>
          <a:prstGeom prst="rect">
            <a:avLst/>
          </a:prstGeom>
          <a:noFill/>
        </p:spPr>
        <p:txBody>
          <a:bodyPr wrap="none">
            <a:spAutoFit/>
          </a:bodyPr>
          <a:lstStyle/>
          <a:p>
            <a:pPr algn="ctr">
              <a:spcBef>
                <a:spcPts val="450"/>
              </a:spcBef>
              <a:defRPr/>
            </a:pPr>
            <a:r>
              <a:rPr lang="en-GB" sz="1350" b="1" dirty="0">
                <a:solidFill>
                  <a:schemeClr val="bg1"/>
                </a:solidFill>
                <a:latin typeface="Arial" charset="0"/>
              </a:rPr>
              <a:t>Donald Tusk</a:t>
            </a:r>
            <a:endParaRPr lang="lt-LT" sz="1350" b="1" dirty="0">
              <a:solidFill>
                <a:schemeClr val="bg1"/>
              </a:solidFill>
              <a:latin typeface="Arial" charset="0"/>
            </a:endParaRPr>
          </a:p>
          <a:p>
            <a:pPr algn="ctr">
              <a:spcBef>
                <a:spcPts val="450"/>
              </a:spcBef>
              <a:defRPr/>
            </a:pPr>
            <a:r>
              <a:rPr lang="de-DE" sz="1350" b="1" dirty="0">
                <a:solidFill>
                  <a:schemeClr val="bg1"/>
                </a:solidFill>
                <a:latin typeface="Arial" charset="0"/>
              </a:rPr>
              <a:t>Europäischer Rat</a:t>
            </a:r>
            <a:endParaRPr lang="en-GB" sz="1350" b="1" dirty="0">
              <a:solidFill>
                <a:schemeClr val="bg1"/>
              </a:solidFill>
              <a:latin typeface="Arial" charset="0"/>
            </a:endParaRPr>
          </a:p>
        </p:txBody>
      </p:sp>
      <p:sp>
        <p:nvSpPr>
          <p:cNvPr id="8" name="TextBox 7"/>
          <p:cNvSpPr txBox="1"/>
          <p:nvPr/>
        </p:nvSpPr>
        <p:spPr>
          <a:xfrm>
            <a:off x="6835" y="4287343"/>
            <a:ext cx="2204451" cy="611706"/>
          </a:xfrm>
          <a:prstGeom prst="rect">
            <a:avLst/>
          </a:prstGeom>
          <a:noFill/>
        </p:spPr>
        <p:txBody>
          <a:bodyPr wrap="none">
            <a:spAutoFit/>
          </a:bodyPr>
          <a:lstStyle/>
          <a:p>
            <a:pPr algn="ctr">
              <a:defRPr/>
            </a:pPr>
            <a:r>
              <a:rPr lang="fr-FR" sz="1350" b="1" dirty="0">
                <a:solidFill>
                  <a:schemeClr val="bg1"/>
                </a:solidFill>
                <a:latin typeface="Arial" charset="0"/>
              </a:rPr>
              <a:t>David Maria </a:t>
            </a:r>
            <a:r>
              <a:rPr lang="fr-FR" sz="1350" b="1" dirty="0" err="1">
                <a:solidFill>
                  <a:schemeClr val="bg1"/>
                </a:solidFill>
                <a:latin typeface="Arial" charset="0"/>
              </a:rPr>
              <a:t>Sassoli</a:t>
            </a:r>
            <a:endParaRPr lang="en-GB" sz="1350" b="1" dirty="0">
              <a:solidFill>
                <a:schemeClr val="bg1"/>
              </a:solidFill>
              <a:latin typeface="Arial" charset="0"/>
            </a:endParaRPr>
          </a:p>
          <a:p>
            <a:pPr algn="ctr">
              <a:lnSpc>
                <a:spcPct val="150000"/>
              </a:lnSpc>
              <a:defRPr/>
            </a:pPr>
            <a:r>
              <a:rPr lang="de-DE" sz="1350" b="1" dirty="0">
                <a:solidFill>
                  <a:schemeClr val="bg1"/>
                </a:solidFill>
                <a:latin typeface="Arial" charset="0"/>
              </a:rPr>
              <a:t>Europäisches Parlament</a:t>
            </a:r>
            <a:endParaRPr lang="en-GB" sz="1350" b="1" dirty="0">
              <a:solidFill>
                <a:schemeClr val="bg1"/>
              </a:solidFill>
              <a:latin typeface="Arial" charset="0"/>
            </a:endParaRPr>
          </a:p>
        </p:txBody>
      </p:sp>
      <p:sp>
        <p:nvSpPr>
          <p:cNvPr id="4" name="Title 3"/>
          <p:cNvSpPr>
            <a:spLocks noGrp="1"/>
          </p:cNvSpPr>
          <p:nvPr>
            <p:ph type="title"/>
          </p:nvPr>
        </p:nvSpPr>
        <p:spPr/>
        <p:txBody>
          <a:bodyPr>
            <a:normAutofit/>
          </a:bodyPr>
          <a:lstStyle/>
          <a:p>
            <a:pPr algn="l"/>
            <a:r>
              <a:rPr lang="de-DE" sz="3200" b="1" dirty="0"/>
              <a:t>Hauptakteure</a:t>
            </a:r>
            <a:endParaRPr lang="en-GB" sz="3200" b="1" dirty="0"/>
          </a:p>
        </p:txBody>
      </p:sp>
      <p:pic>
        <p:nvPicPr>
          <p:cNvPr id="15" name="Picture 14">
            <a:hlinkClick r:id="rId3"/>
          </p:cNvPr>
          <p:cNvPicPr>
            <a:picLocks noChangeAspect="1"/>
          </p:cNvPicPr>
          <p:nvPr/>
        </p:nvPicPr>
        <p:blipFill>
          <a:blip r:embed="rId4"/>
          <a:stretch>
            <a:fillRect/>
          </a:stretch>
        </p:blipFill>
        <p:spPr>
          <a:xfrm>
            <a:off x="6794973" y="1017932"/>
            <a:ext cx="2350715" cy="3093720"/>
          </a:xfrm>
          <a:prstGeom prst="rect">
            <a:avLst/>
          </a:prstGeom>
        </p:spPr>
      </p:pic>
      <p:pic>
        <p:nvPicPr>
          <p:cNvPr id="20" name="Picture 19">
            <a:hlinkClick r:id="rId3"/>
          </p:cNvPr>
          <p:cNvPicPr>
            <a:picLocks noChangeAspect="1"/>
          </p:cNvPicPr>
          <p:nvPr/>
        </p:nvPicPr>
        <p:blipFill>
          <a:blip r:embed="rId5"/>
          <a:stretch>
            <a:fillRect/>
          </a:stretch>
        </p:blipFill>
        <p:spPr>
          <a:xfrm>
            <a:off x="2340340" y="1025522"/>
            <a:ext cx="3251458" cy="3086130"/>
          </a:xfrm>
          <a:prstGeom prst="rect">
            <a:avLst/>
          </a:prstGeom>
        </p:spPr>
      </p:pic>
      <p:pic>
        <p:nvPicPr>
          <p:cNvPr id="21" name="Picture 20">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8887" y="1009919"/>
            <a:ext cx="2340864" cy="3093720"/>
          </a:xfrm>
          <a:prstGeom prst="rect">
            <a:avLst/>
          </a:prstGeom>
        </p:spPr>
      </p:pic>
      <p:sp>
        <p:nvSpPr>
          <p:cNvPr id="22" name="TextBox 21"/>
          <p:cNvSpPr txBox="1"/>
          <p:nvPr/>
        </p:nvSpPr>
        <p:spPr>
          <a:xfrm>
            <a:off x="4503362" y="4159825"/>
            <a:ext cx="2351926" cy="715581"/>
          </a:xfrm>
          <a:prstGeom prst="rect">
            <a:avLst/>
          </a:prstGeom>
          <a:noFill/>
        </p:spPr>
        <p:txBody>
          <a:bodyPr wrap="none">
            <a:spAutoFit/>
          </a:bodyPr>
          <a:lstStyle/>
          <a:p>
            <a:pPr algn="ctr">
              <a:lnSpc>
                <a:spcPct val="150000"/>
              </a:lnSpc>
              <a:defRPr/>
            </a:pPr>
            <a:r>
              <a:rPr lang="lt-LT" sz="1350" b="1" dirty="0" err="1">
                <a:solidFill>
                  <a:schemeClr val="bg1"/>
                </a:solidFill>
                <a:latin typeface="Arial" charset="0"/>
              </a:rPr>
              <a:t>Federica</a:t>
            </a:r>
            <a:r>
              <a:rPr lang="lt-LT" sz="1350" b="1" dirty="0">
                <a:solidFill>
                  <a:schemeClr val="bg1"/>
                </a:solidFill>
                <a:latin typeface="Arial" charset="0"/>
              </a:rPr>
              <a:t> </a:t>
            </a:r>
            <a:r>
              <a:rPr lang="lt-LT" sz="1350" b="1" dirty="0" err="1">
                <a:solidFill>
                  <a:schemeClr val="bg1"/>
                </a:solidFill>
                <a:latin typeface="Arial" charset="0"/>
              </a:rPr>
              <a:t>Mogherini</a:t>
            </a:r>
            <a:endParaRPr lang="en-GB" sz="1350" b="1" dirty="0">
              <a:solidFill>
                <a:schemeClr val="bg1"/>
              </a:solidFill>
              <a:latin typeface="Arial" charset="0"/>
            </a:endParaRPr>
          </a:p>
          <a:p>
            <a:pPr algn="ctr">
              <a:lnSpc>
                <a:spcPct val="150000"/>
              </a:lnSpc>
              <a:defRPr/>
            </a:pPr>
            <a:r>
              <a:rPr lang="de-DE" sz="1350" b="1" dirty="0" err="1">
                <a:solidFill>
                  <a:schemeClr val="bg1"/>
                </a:solidFill>
                <a:latin typeface="Arial" charset="0"/>
              </a:rPr>
              <a:t>Europ</a:t>
            </a:r>
            <a:r>
              <a:rPr lang="de-DE" sz="1350" b="1" dirty="0">
                <a:solidFill>
                  <a:schemeClr val="bg1"/>
                </a:solidFill>
                <a:latin typeface="Arial" charset="0"/>
              </a:rPr>
              <a:t>. Auswärtiger Dienst</a:t>
            </a:r>
            <a:endParaRPr lang="en-GB" sz="1350" b="1" dirty="0">
              <a:solidFill>
                <a:schemeClr val="bg1"/>
              </a:solidFill>
              <a:latin typeface="Arial" charset="0"/>
            </a:endParaRPr>
          </a:p>
        </p:txBody>
      </p:sp>
      <p:pic>
        <p:nvPicPr>
          <p:cNvPr id="11" name="Picture 10"/>
          <p:cNvPicPr>
            <a:picLocks noChangeAspect="1"/>
          </p:cNvPicPr>
          <p:nvPr/>
        </p:nvPicPr>
        <p:blipFill>
          <a:blip r:embed="rId7"/>
          <a:stretch>
            <a:fillRect/>
          </a:stretch>
        </p:blipFill>
        <p:spPr>
          <a:xfrm>
            <a:off x="-1688" y="1017932"/>
            <a:ext cx="2392983" cy="310173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0183" y="947737"/>
            <a:ext cx="5565767" cy="3706887"/>
          </a:xfrm>
          <a:prstGeom prst="rect">
            <a:avLst/>
          </a:prstGeom>
        </p:spPr>
      </p:pic>
    </p:spTree>
    <p:extLst>
      <p:ext uri="{BB962C8B-B14F-4D97-AF65-F5344CB8AC3E}">
        <p14:creationId xmlns:p14="http://schemas.microsoft.com/office/powerpoint/2010/main" val="20343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84" y="88262"/>
            <a:ext cx="7411073" cy="507831"/>
          </a:xfrm>
          <a:prstGeom prst="rect">
            <a:avLst/>
          </a:prstGeom>
          <a:noFill/>
        </p:spPr>
        <p:txBody>
          <a:bodyPr wrap="square" rtlCol="0">
            <a:spAutoFit/>
          </a:bodyPr>
          <a:lstStyle/>
          <a:p>
            <a:pPr defTabSz="457189">
              <a:defRPr/>
            </a:pPr>
            <a:r>
              <a:rPr lang="en-US" sz="2700" b="1" smtClean="0">
                <a:solidFill>
                  <a:prstClr val="white"/>
                </a:solidFill>
                <a:latin typeface="Arial"/>
                <a:cs typeface="Arial"/>
              </a:rPr>
              <a:t>Finnische</a:t>
            </a:r>
            <a:r>
              <a:rPr lang="en-US" sz="2700" b="1" dirty="0" smtClean="0">
                <a:solidFill>
                  <a:prstClr val="white"/>
                </a:solidFill>
                <a:latin typeface="Arial"/>
                <a:cs typeface="Arial"/>
              </a:rPr>
              <a:t> </a:t>
            </a:r>
            <a:r>
              <a:rPr lang="en-US" sz="2700" b="1" dirty="0" err="1">
                <a:solidFill>
                  <a:prstClr val="white"/>
                </a:solidFill>
                <a:latin typeface="Arial"/>
                <a:cs typeface="Arial"/>
              </a:rPr>
              <a:t>Ratspräsidentschaft</a:t>
            </a:r>
            <a:endParaRPr lang="en-US" sz="2700" b="1" dirty="0">
              <a:solidFill>
                <a:prstClr val="white"/>
              </a:solidFill>
              <a:latin typeface="Arial"/>
              <a:cs typeface="Arial"/>
            </a:endParaRPr>
          </a:p>
        </p:txBody>
      </p:sp>
      <p:pic>
        <p:nvPicPr>
          <p:cNvPr id="14" name="Picture 13"/>
          <p:cNvPicPr>
            <a:picLocks noChangeAspect="1"/>
          </p:cNvPicPr>
          <p:nvPr/>
        </p:nvPicPr>
        <p:blipFill rotWithShape="1">
          <a:blip r:embed="rId3"/>
          <a:srcRect r="-2693" b="13081"/>
          <a:stretch/>
        </p:blipFill>
        <p:spPr>
          <a:xfrm>
            <a:off x="0" y="672822"/>
            <a:ext cx="9390185" cy="4470678"/>
          </a:xfrm>
          <a:prstGeom prst="rect">
            <a:avLst/>
          </a:prstGeom>
        </p:spPr>
      </p:pic>
      <p:pic>
        <p:nvPicPr>
          <p:cNvPr id="15" name="Picture 14"/>
          <p:cNvPicPr>
            <a:picLocks noChangeAspect="1"/>
          </p:cNvPicPr>
          <p:nvPr/>
        </p:nvPicPr>
        <p:blipFill>
          <a:blip r:embed="rId4"/>
          <a:stretch>
            <a:fillRect/>
          </a:stretch>
        </p:blipFill>
        <p:spPr>
          <a:xfrm>
            <a:off x="248697" y="4597978"/>
            <a:ext cx="2235994" cy="514350"/>
          </a:xfrm>
          <a:prstGeom prst="rect">
            <a:avLst/>
          </a:prstGeom>
        </p:spPr>
      </p:pic>
      <p:pic>
        <p:nvPicPr>
          <p:cNvPr id="3" name="Picture 2"/>
          <p:cNvPicPr>
            <a:picLocks noChangeAspect="1"/>
          </p:cNvPicPr>
          <p:nvPr/>
        </p:nvPicPr>
        <p:blipFill>
          <a:blip r:embed="rId5"/>
          <a:stretch>
            <a:fillRect/>
          </a:stretch>
        </p:blipFill>
        <p:spPr>
          <a:xfrm>
            <a:off x="6943654" y="173993"/>
            <a:ext cx="2039559" cy="169629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7622" t="33362" r="27668" b="33364"/>
          <a:stretch/>
        </p:blipFill>
        <p:spPr>
          <a:xfrm>
            <a:off x="6095585" y="173994"/>
            <a:ext cx="577847" cy="329344"/>
          </a:xfrm>
          <a:prstGeom prst="rect">
            <a:avLst/>
          </a:prstGeom>
        </p:spPr>
      </p:pic>
      <p:sp>
        <p:nvSpPr>
          <p:cNvPr id="18" name="TextBox 17"/>
          <p:cNvSpPr txBox="1"/>
          <p:nvPr/>
        </p:nvSpPr>
        <p:spPr>
          <a:xfrm>
            <a:off x="1302761" y="742193"/>
            <a:ext cx="5149659" cy="669414"/>
          </a:xfrm>
          <a:prstGeom prst="rect">
            <a:avLst/>
          </a:prstGeom>
          <a:noFill/>
        </p:spPr>
        <p:txBody>
          <a:bodyPr wrap="square" rtlCol="0">
            <a:spAutoFit/>
          </a:bodyPr>
          <a:lstStyle/>
          <a:p>
            <a:pPr defTabSz="685800">
              <a:defRPr/>
            </a:pPr>
            <a:r>
              <a:rPr lang="fi-FI" sz="2400" b="1" dirty="0" err="1">
                <a:solidFill>
                  <a:prstClr val="black">
                    <a:lumMod val="75000"/>
                    <a:lumOff val="25000"/>
                  </a:prstClr>
                </a:solidFill>
                <a:latin typeface="Arial" panose="020B0604020202020204" pitchFamily="34" charset="0"/>
                <a:cs typeface="Arial" panose="020B0604020202020204" pitchFamily="34" charset="0"/>
              </a:rPr>
              <a:t>Juli</a:t>
            </a:r>
            <a:r>
              <a:rPr lang="fi-FI" sz="2400" b="1" dirty="0">
                <a:solidFill>
                  <a:prstClr val="black">
                    <a:lumMod val="75000"/>
                    <a:lumOff val="25000"/>
                  </a:prstClr>
                </a:solidFill>
                <a:latin typeface="Arial" panose="020B0604020202020204" pitchFamily="34" charset="0"/>
                <a:cs typeface="Arial" panose="020B0604020202020204" pitchFamily="34" charset="0"/>
              </a:rPr>
              <a:t> – </a:t>
            </a:r>
            <a:r>
              <a:rPr lang="fi-FI" sz="2400" b="1" dirty="0" err="1">
                <a:solidFill>
                  <a:prstClr val="black">
                    <a:lumMod val="75000"/>
                    <a:lumOff val="25000"/>
                  </a:prstClr>
                </a:solidFill>
                <a:latin typeface="Arial" panose="020B0604020202020204" pitchFamily="34" charset="0"/>
                <a:cs typeface="Arial" panose="020B0604020202020204" pitchFamily="34" charset="0"/>
              </a:rPr>
              <a:t>Dezember</a:t>
            </a:r>
            <a:r>
              <a:rPr lang="fi-FI" sz="2400" b="1" dirty="0">
                <a:solidFill>
                  <a:prstClr val="black">
                    <a:lumMod val="75000"/>
                    <a:lumOff val="25000"/>
                  </a:prstClr>
                </a:solidFill>
                <a:latin typeface="Arial" panose="020B0604020202020204" pitchFamily="34" charset="0"/>
                <a:cs typeface="Arial" panose="020B0604020202020204" pitchFamily="34" charset="0"/>
              </a:rPr>
              <a:t> 2019 </a:t>
            </a:r>
          </a:p>
          <a:p>
            <a:pPr defTabSz="685800">
              <a:defRPr/>
            </a:pPr>
            <a:endParaRPr lang="en-GB" sz="1350" dirty="0">
              <a:solidFill>
                <a:prstClr val="black">
                  <a:lumMod val="75000"/>
                  <a:lumOff val="25000"/>
                </a:prstClr>
              </a:solidFill>
              <a:latin typeface="Calibri"/>
            </a:endParaRPr>
          </a:p>
        </p:txBody>
      </p:sp>
      <p:sp>
        <p:nvSpPr>
          <p:cNvPr id="19" name="Oval 18"/>
          <p:cNvSpPr/>
          <p:nvPr/>
        </p:nvSpPr>
        <p:spPr>
          <a:xfrm>
            <a:off x="549689" y="2784766"/>
            <a:ext cx="1635369" cy="147682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20" name="Oval 19"/>
          <p:cNvSpPr/>
          <p:nvPr/>
        </p:nvSpPr>
        <p:spPr>
          <a:xfrm>
            <a:off x="2406305" y="2784767"/>
            <a:ext cx="1635369" cy="147682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21" name="Oval 20"/>
          <p:cNvSpPr/>
          <p:nvPr/>
        </p:nvSpPr>
        <p:spPr>
          <a:xfrm>
            <a:off x="4262921" y="2784766"/>
            <a:ext cx="1635369" cy="147682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22" name="TextBox 21"/>
          <p:cNvSpPr txBox="1"/>
          <p:nvPr/>
        </p:nvSpPr>
        <p:spPr>
          <a:xfrm>
            <a:off x="620724" y="3176929"/>
            <a:ext cx="1491938" cy="715581"/>
          </a:xfrm>
          <a:prstGeom prst="rect">
            <a:avLst/>
          </a:prstGeom>
          <a:noFill/>
        </p:spPr>
        <p:txBody>
          <a:bodyPr wrap="square" rtlCol="0">
            <a:spAutoFit/>
          </a:bodyPr>
          <a:lstStyle/>
          <a:p>
            <a:pPr algn="ctr" defTabSz="685800">
              <a:defRPr/>
            </a:pPr>
            <a:r>
              <a:rPr lang="fi-FI" sz="1350" dirty="0">
                <a:solidFill>
                  <a:prstClr val="white"/>
                </a:solidFill>
                <a:latin typeface="Arial" panose="020B0604020202020204" pitchFamily="34" charset="0"/>
                <a:cs typeface="Arial" panose="020B0604020202020204" pitchFamily="34" charset="0"/>
              </a:rPr>
              <a:t>GEMEINSAME EUROPÄISCHE WERTE</a:t>
            </a:r>
            <a:endParaRPr lang="en-GB" sz="1350" dirty="0">
              <a:solidFill>
                <a:prstClr val="white"/>
              </a:solidFill>
              <a:latin typeface="Arial" panose="020B0604020202020204" pitchFamily="34" charset="0"/>
              <a:cs typeface="Arial" panose="020B0604020202020204" pitchFamily="34" charset="0"/>
            </a:endParaRPr>
          </a:p>
        </p:txBody>
      </p:sp>
      <p:sp>
        <p:nvSpPr>
          <p:cNvPr id="25" name="TextBox 24"/>
          <p:cNvSpPr txBox="1"/>
          <p:nvPr/>
        </p:nvSpPr>
        <p:spPr>
          <a:xfrm>
            <a:off x="4262922" y="3351767"/>
            <a:ext cx="1550738" cy="461665"/>
          </a:xfrm>
          <a:prstGeom prst="rect">
            <a:avLst/>
          </a:prstGeom>
          <a:noFill/>
        </p:spPr>
        <p:txBody>
          <a:bodyPr wrap="square" rtlCol="0">
            <a:spAutoFit/>
          </a:bodyPr>
          <a:lstStyle>
            <a:defPPr>
              <a:defRPr lang="en-US"/>
            </a:defPPr>
            <a:lvl1pPr algn="ctr">
              <a:defRPr>
                <a:solidFill>
                  <a:schemeClr val="bg1"/>
                </a:solidFill>
                <a:latin typeface="Arial" panose="020B0604020202020204" pitchFamily="34" charset="0"/>
                <a:cs typeface="Arial" panose="020B0604020202020204" pitchFamily="34" charset="0"/>
              </a:defRPr>
            </a:lvl1pPr>
          </a:lstStyle>
          <a:p>
            <a:pPr defTabSz="685800">
              <a:defRPr/>
            </a:pPr>
            <a:r>
              <a:rPr lang="fi-FI" sz="1200" dirty="0">
                <a:solidFill>
                  <a:prstClr val="white"/>
                </a:solidFill>
              </a:rPr>
              <a:t>UMFASSENDE SICHERHEIT</a:t>
            </a:r>
            <a:endParaRPr lang="en-GB" sz="1350" dirty="0">
              <a:solidFill>
                <a:prstClr val="white"/>
              </a:solidFill>
            </a:endParaRPr>
          </a:p>
        </p:txBody>
      </p:sp>
      <p:sp>
        <p:nvSpPr>
          <p:cNvPr id="26" name="Oval 25"/>
          <p:cNvSpPr/>
          <p:nvPr/>
        </p:nvSpPr>
        <p:spPr>
          <a:xfrm>
            <a:off x="1541830" y="1436563"/>
            <a:ext cx="1635369" cy="147682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27" name="TextBox 26"/>
          <p:cNvSpPr txBox="1"/>
          <p:nvPr/>
        </p:nvSpPr>
        <p:spPr>
          <a:xfrm>
            <a:off x="1613545" y="1963096"/>
            <a:ext cx="1491938" cy="300082"/>
          </a:xfrm>
          <a:prstGeom prst="rect">
            <a:avLst/>
          </a:prstGeom>
          <a:noFill/>
        </p:spPr>
        <p:txBody>
          <a:bodyPr wrap="square" rtlCol="0">
            <a:spAutoFit/>
          </a:bodyPr>
          <a:lstStyle>
            <a:defPPr>
              <a:defRPr lang="en-US"/>
            </a:defPPr>
            <a:lvl1pPr algn="ctr">
              <a:defRPr>
                <a:solidFill>
                  <a:schemeClr val="bg1"/>
                </a:solidFill>
                <a:latin typeface="Arial" panose="020B0604020202020204" pitchFamily="34" charset="0"/>
                <a:cs typeface="Arial" panose="020B0604020202020204" pitchFamily="34" charset="0"/>
              </a:defRPr>
            </a:lvl1pPr>
          </a:lstStyle>
          <a:p>
            <a:pPr defTabSz="685800">
              <a:defRPr/>
            </a:pPr>
            <a:r>
              <a:rPr lang="fi-FI" sz="1350" dirty="0">
                <a:solidFill>
                  <a:prstClr val="white"/>
                </a:solidFill>
              </a:rPr>
              <a:t>KLIMAWANDEL</a:t>
            </a:r>
            <a:endParaRPr lang="en-GB" sz="1350" dirty="0">
              <a:solidFill>
                <a:prstClr val="white"/>
              </a:solidFill>
            </a:endParaRPr>
          </a:p>
        </p:txBody>
      </p:sp>
      <p:sp>
        <p:nvSpPr>
          <p:cNvPr id="28" name="Oval 27"/>
          <p:cNvSpPr/>
          <p:nvPr/>
        </p:nvSpPr>
        <p:spPr>
          <a:xfrm>
            <a:off x="3248915" y="1449868"/>
            <a:ext cx="1635369" cy="147682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sz="1350">
              <a:solidFill>
                <a:prstClr val="white"/>
              </a:solidFill>
              <a:latin typeface="Calibri"/>
            </a:endParaRPr>
          </a:p>
        </p:txBody>
      </p:sp>
      <p:sp>
        <p:nvSpPr>
          <p:cNvPr id="29" name="TextBox 28"/>
          <p:cNvSpPr txBox="1"/>
          <p:nvPr/>
        </p:nvSpPr>
        <p:spPr>
          <a:xfrm>
            <a:off x="2354535" y="3045842"/>
            <a:ext cx="1738908" cy="1131079"/>
          </a:xfrm>
          <a:prstGeom prst="rect">
            <a:avLst/>
          </a:prstGeom>
          <a:noFill/>
        </p:spPr>
        <p:txBody>
          <a:bodyPr wrap="square" rtlCol="0">
            <a:spAutoFit/>
          </a:bodyPr>
          <a:lstStyle>
            <a:defPPr>
              <a:defRPr lang="en-US"/>
            </a:defPPr>
            <a:lvl1pPr algn="ctr">
              <a:defRPr>
                <a:solidFill>
                  <a:schemeClr val="bg1"/>
                </a:solidFill>
                <a:latin typeface="Arial" panose="020B0604020202020204" pitchFamily="34" charset="0"/>
                <a:cs typeface="Arial" panose="020B0604020202020204" pitchFamily="34" charset="0"/>
              </a:defRPr>
            </a:lvl1pPr>
          </a:lstStyle>
          <a:p>
            <a:pPr defTabSz="685800">
              <a:defRPr/>
            </a:pPr>
            <a:r>
              <a:rPr lang="fi-FI" sz="1350" dirty="0">
                <a:solidFill>
                  <a:prstClr val="white"/>
                </a:solidFill>
              </a:rPr>
              <a:t>WETTBEWERBS</a:t>
            </a:r>
          </a:p>
          <a:p>
            <a:pPr defTabSz="685800">
              <a:defRPr/>
            </a:pPr>
            <a:r>
              <a:rPr lang="fi-FI" sz="1350" dirty="0">
                <a:solidFill>
                  <a:prstClr val="white"/>
                </a:solidFill>
              </a:rPr>
              <a:t>FÄHIGE UND GESELLSCHAFT</a:t>
            </a:r>
          </a:p>
          <a:p>
            <a:pPr defTabSz="685800">
              <a:defRPr/>
            </a:pPr>
            <a:r>
              <a:rPr lang="fi-FI" sz="1350" dirty="0">
                <a:solidFill>
                  <a:prstClr val="white"/>
                </a:solidFill>
              </a:rPr>
              <a:t>LICH INKLUSIVE EU</a:t>
            </a:r>
            <a:endParaRPr lang="en-GB" sz="1350" dirty="0">
              <a:solidFill>
                <a:prstClr val="white"/>
              </a:solidFill>
            </a:endParaRPr>
          </a:p>
        </p:txBody>
      </p:sp>
      <p:sp>
        <p:nvSpPr>
          <p:cNvPr id="23" name="TextBox 22"/>
          <p:cNvSpPr txBox="1"/>
          <p:nvPr/>
        </p:nvSpPr>
        <p:spPr>
          <a:xfrm>
            <a:off x="3320630" y="1930991"/>
            <a:ext cx="1491938" cy="507831"/>
          </a:xfrm>
          <a:prstGeom prst="rect">
            <a:avLst/>
          </a:prstGeom>
          <a:noFill/>
        </p:spPr>
        <p:txBody>
          <a:bodyPr wrap="square" rtlCol="0">
            <a:spAutoFit/>
          </a:bodyPr>
          <a:lstStyle/>
          <a:p>
            <a:pPr algn="ctr" defTabSz="685800">
              <a:defRPr/>
            </a:pPr>
            <a:r>
              <a:rPr lang="fi-FI" sz="1350" dirty="0">
                <a:solidFill>
                  <a:prstClr val="white"/>
                </a:solidFill>
                <a:latin typeface="Arial" panose="020B0604020202020204" pitchFamily="34" charset="0"/>
                <a:cs typeface="Arial" panose="020B0604020202020204" pitchFamily="34" charset="0"/>
              </a:rPr>
              <a:t>RECHTS-</a:t>
            </a:r>
            <a:br>
              <a:rPr lang="fi-FI" sz="1350" dirty="0">
                <a:solidFill>
                  <a:prstClr val="white"/>
                </a:solidFill>
                <a:latin typeface="Arial" panose="020B0604020202020204" pitchFamily="34" charset="0"/>
                <a:cs typeface="Arial" panose="020B0604020202020204" pitchFamily="34" charset="0"/>
              </a:rPr>
            </a:br>
            <a:r>
              <a:rPr lang="fi-FI" sz="1350" dirty="0">
                <a:solidFill>
                  <a:prstClr val="white"/>
                </a:solidFill>
                <a:latin typeface="Arial" panose="020B0604020202020204" pitchFamily="34" charset="0"/>
                <a:cs typeface="Arial" panose="020B0604020202020204" pitchFamily="34" charset="0"/>
              </a:rPr>
              <a:t>STAATLICHKEIT</a:t>
            </a:r>
            <a:endParaRPr lang="en-GB" sz="135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08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8" descr="Ein Bild, das Person, Menge, groß, Auditorium enthält.&#10;&#10;Automatisch generierte Beschreibung">
            <a:extLst>
              <a:ext uri="{FF2B5EF4-FFF2-40B4-BE49-F238E27FC236}">
                <a16:creationId xmlns:a16="http://schemas.microsoft.com/office/drawing/2014/main" xmlns="" id="{21890934-18BD-4661-A485-61E1DB76ED5F}"/>
              </a:ext>
            </a:extLst>
          </p:cNvPr>
          <p:cNvPicPr>
            <a:picLocks noChangeAspect="1"/>
          </p:cNvPicPr>
          <p:nvPr/>
        </p:nvPicPr>
        <p:blipFill>
          <a:blip r:embed="rId2"/>
          <a:stretch>
            <a:fillRect/>
          </a:stretch>
        </p:blipFill>
        <p:spPr>
          <a:xfrm>
            <a:off x="14237" y="0"/>
            <a:ext cx="9115530" cy="5143500"/>
          </a:xfrm>
          <a:prstGeom prst="rect">
            <a:avLst/>
          </a:prstGeom>
          <a:noFill/>
          <a:ln cap="flat">
            <a:noFill/>
          </a:ln>
        </p:spPr>
      </p:pic>
      <p:pic>
        <p:nvPicPr>
          <p:cNvPr id="3" name="Grafik 10" descr="Ein Bild, das Person, drinnen, Schrank, Mann enthält.&#10;&#10;Automatisch generierte Beschreibung">
            <a:extLst>
              <a:ext uri="{FF2B5EF4-FFF2-40B4-BE49-F238E27FC236}">
                <a16:creationId xmlns:a16="http://schemas.microsoft.com/office/drawing/2014/main" xmlns="" id="{2DDD63FD-6F9D-470B-A362-5F3A4337CB12}"/>
              </a:ext>
            </a:extLst>
          </p:cNvPr>
          <p:cNvPicPr>
            <a:picLocks noChangeAspect="1"/>
          </p:cNvPicPr>
          <p:nvPr/>
        </p:nvPicPr>
        <p:blipFill>
          <a:blip r:embed="rId3"/>
          <a:stretch>
            <a:fillRect/>
          </a:stretch>
        </p:blipFill>
        <p:spPr>
          <a:xfrm>
            <a:off x="3560269" y="108287"/>
            <a:ext cx="1859958" cy="103847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G COMM ppt template" id="{DBC4D7EE-44B1-40D0-8624-17492692193C}" vid="{91931269-0FC4-4742-B250-EF2EED4F4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 COMM ppt template_V2.0</Template>
  <TotalTime>0</TotalTime>
  <Words>1870</Words>
  <Application>Microsoft Office PowerPoint</Application>
  <PresentationFormat>Bildschirmpräsentation (16:9)</PresentationFormat>
  <Paragraphs>375</Paragraphs>
  <Slides>28</Slides>
  <Notes>24</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Office Theme</vt:lpstr>
      <vt:lpstr>PowerPoint-Präsentation</vt:lpstr>
      <vt:lpstr>PowerPoint-Präsentation</vt:lpstr>
      <vt:lpstr>PowerPoint-Präsentation</vt:lpstr>
      <vt:lpstr>PowerPoint-Präsentation</vt:lpstr>
      <vt:lpstr>PowerPoint-Präsentation</vt:lpstr>
      <vt:lpstr>PowerPoint-Präsentation</vt:lpstr>
      <vt:lpstr>Hauptakteure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Parlamentsausschüsse</vt:lpstr>
      <vt:lpstr>PowerPoint-Präsentation</vt:lpstr>
      <vt:lpstr>PowerPoint-Präsentation</vt:lpstr>
      <vt:lpstr>PowerPoint-Präsentation</vt:lpstr>
      <vt:lpstr>PowerPoint-Präsentation</vt:lpstr>
      <vt:lpstr>PowerPoint-Präsentation</vt:lpstr>
      <vt:lpstr>DG MEME</vt:lpstr>
      <vt:lpstr>PowerPoint-Präsentation</vt:lpstr>
      <vt:lpstr>PowerPoint-Präsentation</vt:lpstr>
      <vt:lpstr>PowerPoint-Präsentation</vt:lpstr>
      <vt:lpstr>PowerPoint-Präsentation</vt:lpstr>
    </vt:vector>
  </TitlesOfParts>
  <Company>European Parliament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 COMM PPT Template</dc:title>
  <dc:creator>GRELET Frederic</dc:creator>
  <cp:lastModifiedBy>Kartaly</cp:lastModifiedBy>
  <cp:revision>340</cp:revision>
  <cp:lastPrinted>2019-03-13T15:50:43Z</cp:lastPrinted>
  <dcterms:created xsi:type="dcterms:W3CDTF">2018-03-16T09:05:59Z</dcterms:created>
  <dcterms:modified xsi:type="dcterms:W3CDTF">2019-11-11T18:40:05Z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NXPowerLiteLastOptimized">
    <vt:lpwstr>5674615</vt:lpwstr>
  </property>
  <property fmtid="{D5CDD505-2E9C-101B-9397-08002B2CF9AE}" pid="4" name="NXPowerLiteSettings">
    <vt:lpwstr>C7000400038000</vt:lpwstr>
  </property>
  <property fmtid="{D5CDD505-2E9C-101B-9397-08002B2CF9AE}" pid="5" name="NXPowerLiteVersion">
    <vt:lpwstr>S8.2.3</vt:lpwstr>
  </property>
</Properties>
</file>