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73" r:id="rId2"/>
    <p:sldId id="257" r:id="rId3"/>
    <p:sldId id="266" r:id="rId4"/>
    <p:sldId id="258" r:id="rId5"/>
    <p:sldId id="259" r:id="rId6"/>
    <p:sldId id="261" r:id="rId7"/>
    <p:sldId id="263" r:id="rId8"/>
    <p:sldId id="264" r:id="rId9"/>
    <p:sldId id="265" r:id="rId10"/>
    <p:sldId id="267" r:id="rId11"/>
    <p:sldId id="268" r:id="rId12"/>
    <p:sldId id="269" r:id="rId13"/>
    <p:sldId id="270" r:id="rId14"/>
    <p:sldId id="271" r:id="rId15"/>
    <p:sldId id="274" r:id="rId16"/>
    <p:sldId id="272" r:id="rId17"/>
  </p:sldIdLst>
  <p:sldSz cx="12192000" cy="6858000"/>
  <p:notesSz cx="6858000" cy="9144000"/>
  <p:defaultTextStyle>
    <a:defPPr>
      <a:defRPr lang="lv-LV"/>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8959" autoAdjust="0"/>
    <p:restoredTop sz="94660"/>
  </p:normalViewPr>
  <p:slideViewPr>
    <p:cSldViewPr snapToGrid="0">
      <p:cViewPr varScale="1">
        <p:scale>
          <a:sx n="86" d="100"/>
          <a:sy n="86" d="100"/>
        </p:scale>
        <p:origin x="379" y="7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lv-LV"/>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lv-LV"/>
          </a:p>
        </p:txBody>
      </p:sp>
      <p:sp>
        <p:nvSpPr>
          <p:cNvPr id="4" name="Date Placeholder 3"/>
          <p:cNvSpPr>
            <a:spLocks noGrp="1"/>
          </p:cNvSpPr>
          <p:nvPr>
            <p:ph type="dt" sz="half" idx="10"/>
          </p:nvPr>
        </p:nvSpPr>
        <p:spPr/>
        <p:txBody>
          <a:bodyPr/>
          <a:lstStyle/>
          <a:p>
            <a:fld id="{0D6A1D6A-6E9E-4A34-BB51-E76FF503B7F3}" type="datetimeFigureOut">
              <a:rPr lang="lv-LV" smtClean="0"/>
              <a:t>21.09.2022</a:t>
            </a:fld>
            <a:endParaRPr lang="lv-LV"/>
          </a:p>
        </p:txBody>
      </p:sp>
      <p:sp>
        <p:nvSpPr>
          <p:cNvPr id="5" name="Footer Placeholder 4"/>
          <p:cNvSpPr>
            <a:spLocks noGrp="1"/>
          </p:cNvSpPr>
          <p:nvPr>
            <p:ph type="ftr" sz="quarter" idx="11"/>
          </p:nvPr>
        </p:nvSpPr>
        <p:spPr/>
        <p:txBody>
          <a:bodyPr/>
          <a:lstStyle/>
          <a:p>
            <a:endParaRPr lang="lv-LV"/>
          </a:p>
        </p:txBody>
      </p:sp>
      <p:sp>
        <p:nvSpPr>
          <p:cNvPr id="6" name="Slide Number Placeholder 5"/>
          <p:cNvSpPr>
            <a:spLocks noGrp="1"/>
          </p:cNvSpPr>
          <p:nvPr>
            <p:ph type="sldNum" sz="quarter" idx="12"/>
          </p:nvPr>
        </p:nvSpPr>
        <p:spPr/>
        <p:txBody>
          <a:bodyPr/>
          <a:lstStyle/>
          <a:p>
            <a:fld id="{654FEFA6-8D84-4DA2-9245-FCACABCE7E90}" type="slidenum">
              <a:rPr lang="lv-LV" smtClean="0"/>
              <a:t>‹#›</a:t>
            </a:fld>
            <a:endParaRPr lang="lv-LV"/>
          </a:p>
        </p:txBody>
      </p:sp>
    </p:spTree>
    <p:extLst>
      <p:ext uri="{BB962C8B-B14F-4D97-AF65-F5344CB8AC3E}">
        <p14:creationId xmlns:p14="http://schemas.microsoft.com/office/powerpoint/2010/main" val="231312289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lv-LV"/>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lv-LV"/>
          </a:p>
        </p:txBody>
      </p:sp>
      <p:sp>
        <p:nvSpPr>
          <p:cNvPr id="4" name="Date Placeholder 3"/>
          <p:cNvSpPr>
            <a:spLocks noGrp="1"/>
          </p:cNvSpPr>
          <p:nvPr>
            <p:ph type="dt" sz="half" idx="10"/>
          </p:nvPr>
        </p:nvSpPr>
        <p:spPr/>
        <p:txBody>
          <a:bodyPr/>
          <a:lstStyle/>
          <a:p>
            <a:fld id="{0D6A1D6A-6E9E-4A34-BB51-E76FF503B7F3}" type="datetimeFigureOut">
              <a:rPr lang="lv-LV" smtClean="0"/>
              <a:t>21.09.2022</a:t>
            </a:fld>
            <a:endParaRPr lang="lv-LV"/>
          </a:p>
        </p:txBody>
      </p:sp>
      <p:sp>
        <p:nvSpPr>
          <p:cNvPr id="5" name="Footer Placeholder 4"/>
          <p:cNvSpPr>
            <a:spLocks noGrp="1"/>
          </p:cNvSpPr>
          <p:nvPr>
            <p:ph type="ftr" sz="quarter" idx="11"/>
          </p:nvPr>
        </p:nvSpPr>
        <p:spPr/>
        <p:txBody>
          <a:bodyPr/>
          <a:lstStyle/>
          <a:p>
            <a:endParaRPr lang="lv-LV"/>
          </a:p>
        </p:txBody>
      </p:sp>
      <p:sp>
        <p:nvSpPr>
          <p:cNvPr id="6" name="Slide Number Placeholder 5"/>
          <p:cNvSpPr>
            <a:spLocks noGrp="1"/>
          </p:cNvSpPr>
          <p:nvPr>
            <p:ph type="sldNum" sz="quarter" idx="12"/>
          </p:nvPr>
        </p:nvSpPr>
        <p:spPr/>
        <p:txBody>
          <a:bodyPr/>
          <a:lstStyle/>
          <a:p>
            <a:fld id="{654FEFA6-8D84-4DA2-9245-FCACABCE7E90}" type="slidenum">
              <a:rPr lang="lv-LV" smtClean="0"/>
              <a:t>‹#›</a:t>
            </a:fld>
            <a:endParaRPr lang="lv-LV"/>
          </a:p>
        </p:txBody>
      </p:sp>
    </p:spTree>
    <p:extLst>
      <p:ext uri="{BB962C8B-B14F-4D97-AF65-F5344CB8AC3E}">
        <p14:creationId xmlns:p14="http://schemas.microsoft.com/office/powerpoint/2010/main" val="244566599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lv-LV"/>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0D6A1D6A-6E9E-4A34-BB51-E76FF503B7F3}" type="datetimeFigureOut">
              <a:rPr lang="lv-LV" smtClean="0"/>
              <a:t>21.09.2022</a:t>
            </a:fld>
            <a:endParaRPr lang="lv-LV"/>
          </a:p>
        </p:txBody>
      </p:sp>
      <p:sp>
        <p:nvSpPr>
          <p:cNvPr id="5" name="Footer Placeholder 4"/>
          <p:cNvSpPr>
            <a:spLocks noGrp="1"/>
          </p:cNvSpPr>
          <p:nvPr>
            <p:ph type="ftr" sz="quarter" idx="11"/>
          </p:nvPr>
        </p:nvSpPr>
        <p:spPr/>
        <p:txBody>
          <a:bodyPr/>
          <a:lstStyle/>
          <a:p>
            <a:endParaRPr lang="lv-LV"/>
          </a:p>
        </p:txBody>
      </p:sp>
      <p:sp>
        <p:nvSpPr>
          <p:cNvPr id="6" name="Slide Number Placeholder 5"/>
          <p:cNvSpPr>
            <a:spLocks noGrp="1"/>
          </p:cNvSpPr>
          <p:nvPr>
            <p:ph type="sldNum" sz="quarter" idx="12"/>
          </p:nvPr>
        </p:nvSpPr>
        <p:spPr/>
        <p:txBody>
          <a:bodyPr/>
          <a:lstStyle/>
          <a:p>
            <a:fld id="{654FEFA6-8D84-4DA2-9245-FCACABCE7E90}" type="slidenum">
              <a:rPr lang="lv-LV" smtClean="0"/>
              <a:t>‹#›</a:t>
            </a:fld>
            <a:endParaRPr lang="lv-LV"/>
          </a:p>
        </p:txBody>
      </p:sp>
    </p:spTree>
    <p:extLst>
      <p:ext uri="{BB962C8B-B14F-4D97-AF65-F5344CB8AC3E}">
        <p14:creationId xmlns:p14="http://schemas.microsoft.com/office/powerpoint/2010/main" val="413096558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lv-LV"/>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lv-LV"/>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lv-LV"/>
          </a:p>
        </p:txBody>
      </p:sp>
      <p:sp>
        <p:nvSpPr>
          <p:cNvPr id="5" name="Date Placeholder 4"/>
          <p:cNvSpPr>
            <a:spLocks noGrp="1"/>
          </p:cNvSpPr>
          <p:nvPr>
            <p:ph type="dt" sz="half" idx="10"/>
          </p:nvPr>
        </p:nvSpPr>
        <p:spPr/>
        <p:txBody>
          <a:bodyPr/>
          <a:lstStyle/>
          <a:p>
            <a:fld id="{0D6A1D6A-6E9E-4A34-BB51-E76FF503B7F3}" type="datetimeFigureOut">
              <a:rPr lang="lv-LV" smtClean="0"/>
              <a:t>21.09.2022</a:t>
            </a:fld>
            <a:endParaRPr lang="lv-LV"/>
          </a:p>
        </p:txBody>
      </p:sp>
      <p:sp>
        <p:nvSpPr>
          <p:cNvPr id="6" name="Footer Placeholder 5"/>
          <p:cNvSpPr>
            <a:spLocks noGrp="1"/>
          </p:cNvSpPr>
          <p:nvPr>
            <p:ph type="ftr" sz="quarter" idx="11"/>
          </p:nvPr>
        </p:nvSpPr>
        <p:spPr/>
        <p:txBody>
          <a:bodyPr/>
          <a:lstStyle/>
          <a:p>
            <a:endParaRPr lang="lv-LV"/>
          </a:p>
        </p:txBody>
      </p:sp>
      <p:sp>
        <p:nvSpPr>
          <p:cNvPr id="7" name="Slide Number Placeholder 6"/>
          <p:cNvSpPr>
            <a:spLocks noGrp="1"/>
          </p:cNvSpPr>
          <p:nvPr>
            <p:ph type="sldNum" sz="quarter" idx="12"/>
          </p:nvPr>
        </p:nvSpPr>
        <p:spPr/>
        <p:txBody>
          <a:bodyPr/>
          <a:lstStyle/>
          <a:p>
            <a:fld id="{654FEFA6-8D84-4DA2-9245-FCACABCE7E90}" type="slidenum">
              <a:rPr lang="lv-LV" smtClean="0"/>
              <a:t>‹#›</a:t>
            </a:fld>
            <a:endParaRPr lang="lv-LV"/>
          </a:p>
        </p:txBody>
      </p:sp>
    </p:spTree>
    <p:extLst>
      <p:ext uri="{BB962C8B-B14F-4D97-AF65-F5344CB8AC3E}">
        <p14:creationId xmlns:p14="http://schemas.microsoft.com/office/powerpoint/2010/main" val="309643355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endParaRPr lang="lv-LV"/>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lv-LV"/>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lv-LV"/>
          </a:p>
        </p:txBody>
      </p:sp>
      <p:sp>
        <p:nvSpPr>
          <p:cNvPr id="7" name="Date Placeholder 6"/>
          <p:cNvSpPr>
            <a:spLocks noGrp="1"/>
          </p:cNvSpPr>
          <p:nvPr>
            <p:ph type="dt" sz="half" idx="10"/>
          </p:nvPr>
        </p:nvSpPr>
        <p:spPr/>
        <p:txBody>
          <a:bodyPr/>
          <a:lstStyle/>
          <a:p>
            <a:fld id="{0D6A1D6A-6E9E-4A34-BB51-E76FF503B7F3}" type="datetimeFigureOut">
              <a:rPr lang="lv-LV" smtClean="0"/>
              <a:t>21.09.2022</a:t>
            </a:fld>
            <a:endParaRPr lang="lv-LV"/>
          </a:p>
        </p:txBody>
      </p:sp>
      <p:sp>
        <p:nvSpPr>
          <p:cNvPr id="8" name="Footer Placeholder 7"/>
          <p:cNvSpPr>
            <a:spLocks noGrp="1"/>
          </p:cNvSpPr>
          <p:nvPr>
            <p:ph type="ftr" sz="quarter" idx="11"/>
          </p:nvPr>
        </p:nvSpPr>
        <p:spPr/>
        <p:txBody>
          <a:bodyPr/>
          <a:lstStyle/>
          <a:p>
            <a:endParaRPr lang="lv-LV"/>
          </a:p>
        </p:txBody>
      </p:sp>
      <p:sp>
        <p:nvSpPr>
          <p:cNvPr id="9" name="Slide Number Placeholder 8"/>
          <p:cNvSpPr>
            <a:spLocks noGrp="1"/>
          </p:cNvSpPr>
          <p:nvPr>
            <p:ph type="sldNum" sz="quarter" idx="12"/>
          </p:nvPr>
        </p:nvSpPr>
        <p:spPr/>
        <p:txBody>
          <a:bodyPr/>
          <a:lstStyle/>
          <a:p>
            <a:fld id="{654FEFA6-8D84-4DA2-9245-FCACABCE7E90}" type="slidenum">
              <a:rPr lang="lv-LV" smtClean="0"/>
              <a:t>‹#›</a:t>
            </a:fld>
            <a:endParaRPr lang="lv-LV"/>
          </a:p>
        </p:txBody>
      </p:sp>
    </p:spTree>
    <p:extLst>
      <p:ext uri="{BB962C8B-B14F-4D97-AF65-F5344CB8AC3E}">
        <p14:creationId xmlns:p14="http://schemas.microsoft.com/office/powerpoint/2010/main" val="337520630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lv-LV"/>
          </a:p>
        </p:txBody>
      </p:sp>
      <p:sp>
        <p:nvSpPr>
          <p:cNvPr id="3" name="Date Placeholder 2"/>
          <p:cNvSpPr>
            <a:spLocks noGrp="1"/>
          </p:cNvSpPr>
          <p:nvPr>
            <p:ph type="dt" sz="half" idx="10"/>
          </p:nvPr>
        </p:nvSpPr>
        <p:spPr/>
        <p:txBody>
          <a:bodyPr/>
          <a:lstStyle/>
          <a:p>
            <a:fld id="{0D6A1D6A-6E9E-4A34-BB51-E76FF503B7F3}" type="datetimeFigureOut">
              <a:rPr lang="lv-LV" smtClean="0"/>
              <a:t>21.09.2022</a:t>
            </a:fld>
            <a:endParaRPr lang="lv-LV"/>
          </a:p>
        </p:txBody>
      </p:sp>
      <p:sp>
        <p:nvSpPr>
          <p:cNvPr id="4" name="Footer Placeholder 3"/>
          <p:cNvSpPr>
            <a:spLocks noGrp="1"/>
          </p:cNvSpPr>
          <p:nvPr>
            <p:ph type="ftr" sz="quarter" idx="11"/>
          </p:nvPr>
        </p:nvSpPr>
        <p:spPr/>
        <p:txBody>
          <a:bodyPr/>
          <a:lstStyle/>
          <a:p>
            <a:endParaRPr lang="lv-LV"/>
          </a:p>
        </p:txBody>
      </p:sp>
      <p:sp>
        <p:nvSpPr>
          <p:cNvPr id="5" name="Slide Number Placeholder 4"/>
          <p:cNvSpPr>
            <a:spLocks noGrp="1"/>
          </p:cNvSpPr>
          <p:nvPr>
            <p:ph type="sldNum" sz="quarter" idx="12"/>
          </p:nvPr>
        </p:nvSpPr>
        <p:spPr/>
        <p:txBody>
          <a:bodyPr/>
          <a:lstStyle/>
          <a:p>
            <a:fld id="{654FEFA6-8D84-4DA2-9245-FCACABCE7E90}" type="slidenum">
              <a:rPr lang="lv-LV" smtClean="0"/>
              <a:t>‹#›</a:t>
            </a:fld>
            <a:endParaRPr lang="lv-LV"/>
          </a:p>
        </p:txBody>
      </p:sp>
    </p:spTree>
    <p:extLst>
      <p:ext uri="{BB962C8B-B14F-4D97-AF65-F5344CB8AC3E}">
        <p14:creationId xmlns:p14="http://schemas.microsoft.com/office/powerpoint/2010/main" val="21990483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D6A1D6A-6E9E-4A34-BB51-E76FF503B7F3}" type="datetimeFigureOut">
              <a:rPr lang="lv-LV" smtClean="0"/>
              <a:t>21.09.2022</a:t>
            </a:fld>
            <a:endParaRPr lang="lv-LV"/>
          </a:p>
        </p:txBody>
      </p:sp>
      <p:sp>
        <p:nvSpPr>
          <p:cNvPr id="3" name="Footer Placeholder 2"/>
          <p:cNvSpPr>
            <a:spLocks noGrp="1"/>
          </p:cNvSpPr>
          <p:nvPr>
            <p:ph type="ftr" sz="quarter" idx="11"/>
          </p:nvPr>
        </p:nvSpPr>
        <p:spPr/>
        <p:txBody>
          <a:bodyPr/>
          <a:lstStyle/>
          <a:p>
            <a:endParaRPr lang="lv-LV"/>
          </a:p>
        </p:txBody>
      </p:sp>
      <p:sp>
        <p:nvSpPr>
          <p:cNvPr id="4" name="Slide Number Placeholder 3"/>
          <p:cNvSpPr>
            <a:spLocks noGrp="1"/>
          </p:cNvSpPr>
          <p:nvPr>
            <p:ph type="sldNum" sz="quarter" idx="12"/>
          </p:nvPr>
        </p:nvSpPr>
        <p:spPr/>
        <p:txBody>
          <a:bodyPr/>
          <a:lstStyle/>
          <a:p>
            <a:fld id="{654FEFA6-8D84-4DA2-9245-FCACABCE7E90}" type="slidenum">
              <a:rPr lang="lv-LV" smtClean="0"/>
              <a:t>‹#›</a:t>
            </a:fld>
            <a:endParaRPr lang="lv-LV"/>
          </a:p>
        </p:txBody>
      </p:sp>
    </p:spTree>
    <p:extLst>
      <p:ext uri="{BB962C8B-B14F-4D97-AF65-F5344CB8AC3E}">
        <p14:creationId xmlns:p14="http://schemas.microsoft.com/office/powerpoint/2010/main" val="244621360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lv-LV"/>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lv-LV"/>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0D6A1D6A-6E9E-4A34-BB51-E76FF503B7F3}" type="datetimeFigureOut">
              <a:rPr lang="lv-LV" smtClean="0"/>
              <a:t>21.09.2022</a:t>
            </a:fld>
            <a:endParaRPr lang="lv-LV"/>
          </a:p>
        </p:txBody>
      </p:sp>
      <p:sp>
        <p:nvSpPr>
          <p:cNvPr id="6" name="Footer Placeholder 5"/>
          <p:cNvSpPr>
            <a:spLocks noGrp="1"/>
          </p:cNvSpPr>
          <p:nvPr>
            <p:ph type="ftr" sz="quarter" idx="11"/>
          </p:nvPr>
        </p:nvSpPr>
        <p:spPr/>
        <p:txBody>
          <a:bodyPr/>
          <a:lstStyle/>
          <a:p>
            <a:endParaRPr lang="lv-LV"/>
          </a:p>
        </p:txBody>
      </p:sp>
      <p:sp>
        <p:nvSpPr>
          <p:cNvPr id="7" name="Slide Number Placeholder 6"/>
          <p:cNvSpPr>
            <a:spLocks noGrp="1"/>
          </p:cNvSpPr>
          <p:nvPr>
            <p:ph type="sldNum" sz="quarter" idx="12"/>
          </p:nvPr>
        </p:nvSpPr>
        <p:spPr/>
        <p:txBody>
          <a:bodyPr/>
          <a:lstStyle/>
          <a:p>
            <a:fld id="{654FEFA6-8D84-4DA2-9245-FCACABCE7E90}" type="slidenum">
              <a:rPr lang="lv-LV" smtClean="0"/>
              <a:t>‹#›</a:t>
            </a:fld>
            <a:endParaRPr lang="lv-LV"/>
          </a:p>
        </p:txBody>
      </p:sp>
    </p:spTree>
    <p:extLst>
      <p:ext uri="{BB962C8B-B14F-4D97-AF65-F5344CB8AC3E}">
        <p14:creationId xmlns:p14="http://schemas.microsoft.com/office/powerpoint/2010/main" val="295375691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lv-LV"/>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lv-LV"/>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0D6A1D6A-6E9E-4A34-BB51-E76FF503B7F3}" type="datetimeFigureOut">
              <a:rPr lang="lv-LV" smtClean="0"/>
              <a:t>21.09.2022</a:t>
            </a:fld>
            <a:endParaRPr lang="lv-LV"/>
          </a:p>
        </p:txBody>
      </p:sp>
      <p:sp>
        <p:nvSpPr>
          <p:cNvPr id="6" name="Footer Placeholder 5"/>
          <p:cNvSpPr>
            <a:spLocks noGrp="1"/>
          </p:cNvSpPr>
          <p:nvPr>
            <p:ph type="ftr" sz="quarter" idx="11"/>
          </p:nvPr>
        </p:nvSpPr>
        <p:spPr/>
        <p:txBody>
          <a:bodyPr/>
          <a:lstStyle/>
          <a:p>
            <a:endParaRPr lang="lv-LV"/>
          </a:p>
        </p:txBody>
      </p:sp>
      <p:sp>
        <p:nvSpPr>
          <p:cNvPr id="7" name="Slide Number Placeholder 6"/>
          <p:cNvSpPr>
            <a:spLocks noGrp="1"/>
          </p:cNvSpPr>
          <p:nvPr>
            <p:ph type="sldNum" sz="quarter" idx="12"/>
          </p:nvPr>
        </p:nvSpPr>
        <p:spPr/>
        <p:txBody>
          <a:bodyPr/>
          <a:lstStyle/>
          <a:p>
            <a:fld id="{654FEFA6-8D84-4DA2-9245-FCACABCE7E90}" type="slidenum">
              <a:rPr lang="lv-LV" smtClean="0"/>
              <a:t>‹#›</a:t>
            </a:fld>
            <a:endParaRPr lang="lv-LV"/>
          </a:p>
        </p:txBody>
      </p:sp>
    </p:spTree>
    <p:extLst>
      <p:ext uri="{BB962C8B-B14F-4D97-AF65-F5344CB8AC3E}">
        <p14:creationId xmlns:p14="http://schemas.microsoft.com/office/powerpoint/2010/main" val="325009946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lv-LV"/>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lv-LV"/>
          </a:p>
        </p:txBody>
      </p:sp>
      <p:sp>
        <p:nvSpPr>
          <p:cNvPr id="4" name="Date Placeholder 3"/>
          <p:cNvSpPr>
            <a:spLocks noGrp="1"/>
          </p:cNvSpPr>
          <p:nvPr>
            <p:ph type="dt" sz="half" idx="10"/>
          </p:nvPr>
        </p:nvSpPr>
        <p:spPr/>
        <p:txBody>
          <a:bodyPr/>
          <a:lstStyle/>
          <a:p>
            <a:fld id="{0D6A1D6A-6E9E-4A34-BB51-E76FF503B7F3}" type="datetimeFigureOut">
              <a:rPr lang="lv-LV" smtClean="0"/>
              <a:t>21.09.2022</a:t>
            </a:fld>
            <a:endParaRPr lang="lv-LV"/>
          </a:p>
        </p:txBody>
      </p:sp>
      <p:sp>
        <p:nvSpPr>
          <p:cNvPr id="5" name="Footer Placeholder 4"/>
          <p:cNvSpPr>
            <a:spLocks noGrp="1"/>
          </p:cNvSpPr>
          <p:nvPr>
            <p:ph type="ftr" sz="quarter" idx="11"/>
          </p:nvPr>
        </p:nvSpPr>
        <p:spPr/>
        <p:txBody>
          <a:bodyPr/>
          <a:lstStyle/>
          <a:p>
            <a:endParaRPr lang="lv-LV"/>
          </a:p>
        </p:txBody>
      </p:sp>
      <p:sp>
        <p:nvSpPr>
          <p:cNvPr id="6" name="Slide Number Placeholder 5"/>
          <p:cNvSpPr>
            <a:spLocks noGrp="1"/>
          </p:cNvSpPr>
          <p:nvPr>
            <p:ph type="sldNum" sz="quarter" idx="12"/>
          </p:nvPr>
        </p:nvSpPr>
        <p:spPr/>
        <p:txBody>
          <a:bodyPr/>
          <a:lstStyle/>
          <a:p>
            <a:fld id="{654FEFA6-8D84-4DA2-9245-FCACABCE7E90}" type="slidenum">
              <a:rPr lang="lv-LV" smtClean="0"/>
              <a:t>‹#›</a:t>
            </a:fld>
            <a:endParaRPr lang="lv-LV"/>
          </a:p>
        </p:txBody>
      </p:sp>
    </p:spTree>
    <p:extLst>
      <p:ext uri="{BB962C8B-B14F-4D97-AF65-F5344CB8AC3E}">
        <p14:creationId xmlns:p14="http://schemas.microsoft.com/office/powerpoint/2010/main" val="125381376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endParaRPr lang="lv-LV"/>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lv-LV"/>
          </a:p>
        </p:txBody>
      </p:sp>
      <p:sp>
        <p:nvSpPr>
          <p:cNvPr id="4" name="Date Placeholder 3"/>
          <p:cNvSpPr>
            <a:spLocks noGrp="1"/>
          </p:cNvSpPr>
          <p:nvPr>
            <p:ph type="dt" sz="half" idx="10"/>
          </p:nvPr>
        </p:nvSpPr>
        <p:spPr/>
        <p:txBody>
          <a:bodyPr/>
          <a:lstStyle/>
          <a:p>
            <a:fld id="{0D6A1D6A-6E9E-4A34-BB51-E76FF503B7F3}" type="datetimeFigureOut">
              <a:rPr lang="lv-LV" smtClean="0"/>
              <a:t>21.09.2022</a:t>
            </a:fld>
            <a:endParaRPr lang="lv-LV"/>
          </a:p>
        </p:txBody>
      </p:sp>
      <p:sp>
        <p:nvSpPr>
          <p:cNvPr id="5" name="Footer Placeholder 4"/>
          <p:cNvSpPr>
            <a:spLocks noGrp="1"/>
          </p:cNvSpPr>
          <p:nvPr>
            <p:ph type="ftr" sz="quarter" idx="11"/>
          </p:nvPr>
        </p:nvSpPr>
        <p:spPr/>
        <p:txBody>
          <a:bodyPr/>
          <a:lstStyle/>
          <a:p>
            <a:endParaRPr lang="lv-LV"/>
          </a:p>
        </p:txBody>
      </p:sp>
      <p:sp>
        <p:nvSpPr>
          <p:cNvPr id="6" name="Slide Number Placeholder 5"/>
          <p:cNvSpPr>
            <a:spLocks noGrp="1"/>
          </p:cNvSpPr>
          <p:nvPr>
            <p:ph type="sldNum" sz="quarter" idx="12"/>
          </p:nvPr>
        </p:nvSpPr>
        <p:spPr/>
        <p:txBody>
          <a:bodyPr/>
          <a:lstStyle/>
          <a:p>
            <a:fld id="{654FEFA6-8D84-4DA2-9245-FCACABCE7E90}" type="slidenum">
              <a:rPr lang="lv-LV" smtClean="0"/>
              <a:t>‹#›</a:t>
            </a:fld>
            <a:endParaRPr lang="lv-LV"/>
          </a:p>
        </p:txBody>
      </p:sp>
    </p:spTree>
    <p:extLst>
      <p:ext uri="{BB962C8B-B14F-4D97-AF65-F5344CB8AC3E}">
        <p14:creationId xmlns:p14="http://schemas.microsoft.com/office/powerpoint/2010/main" val="55954484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lv-LV"/>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lv-LV"/>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D6A1D6A-6E9E-4A34-BB51-E76FF503B7F3}" type="datetimeFigureOut">
              <a:rPr lang="lv-LV" smtClean="0"/>
              <a:t>21.09.2022</a:t>
            </a:fld>
            <a:endParaRPr lang="lv-LV"/>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lv-LV"/>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54FEFA6-8D84-4DA2-9245-FCACABCE7E90}" type="slidenum">
              <a:rPr lang="lv-LV" smtClean="0"/>
              <a:t>‹#›</a:t>
            </a:fld>
            <a:endParaRPr lang="lv-LV"/>
          </a:p>
        </p:txBody>
      </p:sp>
    </p:spTree>
    <p:extLst>
      <p:ext uri="{BB962C8B-B14F-4D97-AF65-F5344CB8AC3E}">
        <p14:creationId xmlns:p14="http://schemas.microsoft.com/office/powerpoint/2010/main" val="398331276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lv-LV"/>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image" Target="../media/image3.jp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image" Target="../media/image5.jp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5.jpg"/><Relationship Id="rId1" Type="http://schemas.openxmlformats.org/officeDocument/2006/relationships/slideLayout" Target="../slideLayouts/slideLayout7.xml"/><Relationship Id="rId5" Type="http://schemas.openxmlformats.org/officeDocument/2006/relationships/image" Target="../media/image9.png"/><Relationship Id="rId4" Type="http://schemas.openxmlformats.org/officeDocument/2006/relationships/image" Target="../media/image8.jpeg"/></Relationships>
</file>

<file path=ppt/slides/_rels/slide7.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png"/><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image" Target="../media/image14.png"/><Relationship Id="rId1" Type="http://schemas.openxmlformats.org/officeDocument/2006/relationships/slideLayout" Target="../slideLayouts/slideLayout7.xml"/><Relationship Id="rId4" Type="http://schemas.openxmlformats.org/officeDocument/2006/relationships/image" Target="../media/image16.jpg"/></Relationships>
</file>

<file path=ppt/slides/_rels/slide10.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Layout" Target="../slideLayouts/slideLayout4.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99F9AE4-C34F-4B26-A36B-FC6F0C011A1C}"/>
              </a:ext>
            </a:extLst>
          </p:cNvPr>
          <p:cNvSpPr>
            <a:spLocks noGrp="1"/>
          </p:cNvSpPr>
          <p:nvPr>
            <p:ph type="ctrTitle"/>
          </p:nvPr>
        </p:nvSpPr>
        <p:spPr>
          <a:xfrm>
            <a:off x="1524000" y="558837"/>
            <a:ext cx="9144000" cy="1206167"/>
          </a:xfrm>
        </p:spPr>
        <p:txBody>
          <a:bodyPr>
            <a:normAutofit/>
          </a:bodyPr>
          <a:lstStyle/>
          <a:p>
            <a:r>
              <a:rPr lang="lv-LV" b="1" dirty="0"/>
              <a:t>SMART MOBILITY</a:t>
            </a:r>
          </a:p>
        </p:txBody>
      </p:sp>
      <p:sp>
        <p:nvSpPr>
          <p:cNvPr id="3" name="Subtitle 2">
            <a:extLst>
              <a:ext uri="{FF2B5EF4-FFF2-40B4-BE49-F238E27FC236}">
                <a16:creationId xmlns:a16="http://schemas.microsoft.com/office/drawing/2014/main" id="{0D648494-4160-48C6-B695-82A7ECC8E737}"/>
              </a:ext>
            </a:extLst>
          </p:cNvPr>
          <p:cNvSpPr>
            <a:spLocks noGrp="1"/>
          </p:cNvSpPr>
          <p:nvPr>
            <p:ph type="subTitle" idx="1"/>
          </p:nvPr>
        </p:nvSpPr>
        <p:spPr>
          <a:xfrm>
            <a:off x="1524000" y="3104708"/>
            <a:ext cx="9144000" cy="2844209"/>
          </a:xfrm>
        </p:spPr>
        <p:txBody>
          <a:bodyPr>
            <a:normAutofit/>
          </a:bodyPr>
          <a:lstStyle/>
          <a:p>
            <a:r>
              <a:rPr lang="lv-LV" sz="3600" dirty="0"/>
              <a:t>Presented to you </a:t>
            </a:r>
            <a:r>
              <a:rPr lang="lv-LV" sz="3600" dirty="0" err="1"/>
              <a:t>by</a:t>
            </a:r>
            <a:r>
              <a:rPr lang="lv-LV" sz="3600" dirty="0"/>
              <a:t>:</a:t>
            </a:r>
          </a:p>
          <a:p>
            <a:r>
              <a:rPr lang="lv-LV" sz="3600" dirty="0"/>
              <a:t>Linda </a:t>
            </a:r>
            <a:r>
              <a:rPr lang="lv-LV" sz="3600" dirty="0" err="1"/>
              <a:t>Bernatoviča</a:t>
            </a:r>
            <a:endParaRPr lang="lv-LV" sz="3600" dirty="0"/>
          </a:p>
          <a:p>
            <a:r>
              <a:rPr lang="lv-LV" sz="3600" dirty="0"/>
              <a:t>Vlada Ivanova</a:t>
            </a:r>
          </a:p>
          <a:p>
            <a:r>
              <a:rPr lang="lv-LV" sz="3600" dirty="0"/>
              <a:t>Amanda </a:t>
            </a:r>
            <a:r>
              <a:rPr lang="lv-LV" sz="3600" dirty="0" err="1"/>
              <a:t>Piguļska</a:t>
            </a:r>
            <a:endParaRPr lang="lv-LV" sz="3600" dirty="0"/>
          </a:p>
          <a:p>
            <a:endParaRPr lang="lv-LV" sz="3600" dirty="0"/>
          </a:p>
          <a:p>
            <a:endParaRPr lang="lv-LV" dirty="0"/>
          </a:p>
        </p:txBody>
      </p:sp>
    </p:spTree>
    <p:extLst>
      <p:ext uri="{BB962C8B-B14F-4D97-AF65-F5344CB8AC3E}">
        <p14:creationId xmlns:p14="http://schemas.microsoft.com/office/powerpoint/2010/main" val="394109675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3200400" y="649107"/>
            <a:ext cx="6605751" cy="750975"/>
          </a:xfrm>
          <a:prstGeom prst="rect">
            <a:avLst/>
          </a:prstGeom>
        </p:spPr>
        <p:txBody>
          <a:bodyPr wrap="square">
            <a:spAutoFit/>
          </a:bodyPr>
          <a:lstStyle/>
          <a:p>
            <a:pPr>
              <a:lnSpc>
                <a:spcPct val="107000"/>
              </a:lnSpc>
              <a:spcAft>
                <a:spcPts val="800"/>
              </a:spcAft>
            </a:pPr>
            <a:r>
              <a:rPr lang="lv-LV" sz="4000" b="1" kern="1800" dirty="0" err="1">
                <a:latin typeface="Times New Roman" panose="02020603050405020304" pitchFamily="18" charset="0"/>
                <a:ea typeface="Times New Roman" panose="02020603050405020304" pitchFamily="18" charset="0"/>
                <a:cs typeface="Times New Roman" panose="02020603050405020304" pitchFamily="18" charset="0"/>
              </a:rPr>
              <a:t>What</a:t>
            </a:r>
            <a:r>
              <a:rPr lang="lv-LV" sz="4000" b="1" kern="1800" dirty="0">
                <a:latin typeface="Times New Roman" panose="02020603050405020304" pitchFamily="18" charset="0"/>
                <a:ea typeface="Times New Roman" panose="02020603050405020304" pitchFamily="18" charset="0"/>
                <a:cs typeface="Times New Roman" panose="02020603050405020304" pitchFamily="18" charset="0"/>
              </a:rPr>
              <a:t> </a:t>
            </a:r>
            <a:r>
              <a:rPr lang="lv-LV" sz="4000" b="1" kern="1800" dirty="0" err="1">
                <a:latin typeface="Times New Roman" panose="02020603050405020304" pitchFamily="18" charset="0"/>
                <a:ea typeface="Times New Roman" panose="02020603050405020304" pitchFamily="18" charset="0"/>
                <a:cs typeface="Times New Roman" panose="02020603050405020304" pitchFamily="18" charset="0"/>
              </a:rPr>
              <a:t>Is</a:t>
            </a:r>
            <a:r>
              <a:rPr lang="lv-LV" sz="4000" b="1" kern="1800" dirty="0">
                <a:latin typeface="Times New Roman" panose="02020603050405020304" pitchFamily="18" charset="0"/>
                <a:ea typeface="Times New Roman" panose="02020603050405020304" pitchFamily="18" charset="0"/>
                <a:cs typeface="Times New Roman" panose="02020603050405020304" pitchFamily="18" charset="0"/>
              </a:rPr>
              <a:t> </a:t>
            </a:r>
            <a:r>
              <a:rPr lang="lv-LV" sz="4000" b="1" kern="1800" dirty="0" err="1">
                <a:latin typeface="Times New Roman" panose="02020603050405020304" pitchFamily="18" charset="0"/>
                <a:ea typeface="Times New Roman" panose="02020603050405020304" pitchFamily="18" charset="0"/>
                <a:cs typeface="Times New Roman" panose="02020603050405020304" pitchFamily="18" charset="0"/>
              </a:rPr>
              <a:t>Smart</a:t>
            </a:r>
            <a:r>
              <a:rPr lang="lv-LV" sz="4000" b="1" kern="1800" dirty="0">
                <a:latin typeface="Times New Roman" panose="02020603050405020304" pitchFamily="18" charset="0"/>
                <a:ea typeface="Times New Roman" panose="02020603050405020304" pitchFamily="18" charset="0"/>
                <a:cs typeface="Times New Roman" panose="02020603050405020304" pitchFamily="18" charset="0"/>
              </a:rPr>
              <a:t> </a:t>
            </a:r>
            <a:r>
              <a:rPr lang="lv-LV" sz="4000" b="1" kern="1800" dirty="0" err="1">
                <a:latin typeface="Times New Roman" panose="02020603050405020304" pitchFamily="18" charset="0"/>
                <a:ea typeface="Times New Roman" panose="02020603050405020304" pitchFamily="18" charset="0"/>
                <a:cs typeface="Times New Roman" panose="02020603050405020304" pitchFamily="18" charset="0"/>
              </a:rPr>
              <a:t>Mobility</a:t>
            </a:r>
            <a:r>
              <a:rPr lang="lv-LV" sz="4000" b="1" kern="1800" dirty="0">
                <a:latin typeface="Times New Roman" panose="02020603050405020304" pitchFamily="18" charset="0"/>
                <a:ea typeface="Times New Roman" panose="02020603050405020304" pitchFamily="18" charset="0"/>
                <a:cs typeface="Times New Roman" panose="02020603050405020304" pitchFamily="18" charset="0"/>
              </a:rPr>
              <a:t>?</a:t>
            </a:r>
            <a:endParaRPr lang="lv-LV"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3" name="Rectangle 2"/>
          <p:cNvSpPr/>
          <p:nvPr/>
        </p:nvSpPr>
        <p:spPr>
          <a:xfrm>
            <a:off x="1079937" y="1400082"/>
            <a:ext cx="10846676" cy="2246769"/>
          </a:xfrm>
          <a:prstGeom prst="rect">
            <a:avLst/>
          </a:prstGeom>
        </p:spPr>
        <p:txBody>
          <a:bodyPr wrap="square">
            <a:spAutoFit/>
          </a:bodyPr>
          <a:lstStyle/>
          <a:p>
            <a:r>
              <a:rPr lang="en-US" sz="2800" b="1" dirty="0"/>
              <a:t>Smart mobility means using different types of transport so as not to harm the environment. It can take many forms including journey sharing, car sharing, transit, walking, cycling and many more. The need for smart mobility arose as traffic congestion, pollution, deaths and wasted time.</a:t>
            </a:r>
            <a:endParaRPr lang="lv-LV" sz="2800" b="1" dirty="0"/>
          </a:p>
        </p:txBody>
      </p:sp>
      <p:pic>
        <p:nvPicPr>
          <p:cNvPr id="4" name="featured_image" descr="What Is Smart Mobility?"/>
          <p:cNvPicPr/>
          <p:nvPr/>
        </p:nvPicPr>
        <p:blipFill>
          <a:blip r:embed="rId2">
            <a:extLst>
              <a:ext uri="{28A0092B-C50C-407E-A947-70E740481C1C}">
                <a14:useLocalDpi xmlns:a14="http://schemas.microsoft.com/office/drawing/2010/main" val="0"/>
              </a:ext>
            </a:extLst>
          </a:blip>
          <a:srcRect/>
          <a:stretch>
            <a:fillRect/>
          </a:stretch>
        </p:blipFill>
        <p:spPr bwMode="auto">
          <a:xfrm>
            <a:off x="3200400" y="3646851"/>
            <a:ext cx="5910580" cy="3009900"/>
          </a:xfrm>
          <a:prstGeom prst="rect">
            <a:avLst/>
          </a:prstGeom>
          <a:noFill/>
          <a:ln>
            <a:noFill/>
          </a:ln>
        </p:spPr>
      </p:pic>
    </p:spTree>
    <p:extLst>
      <p:ext uri="{BB962C8B-B14F-4D97-AF65-F5344CB8AC3E}">
        <p14:creationId xmlns:p14="http://schemas.microsoft.com/office/powerpoint/2010/main" val="276501009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229711" y="287198"/>
            <a:ext cx="10011102" cy="2554545"/>
          </a:xfrm>
          <a:prstGeom prst="rect">
            <a:avLst/>
          </a:prstGeom>
        </p:spPr>
        <p:txBody>
          <a:bodyPr wrap="square">
            <a:spAutoFit/>
          </a:bodyPr>
          <a:lstStyle/>
          <a:p>
            <a:pPr algn="ctr"/>
            <a:r>
              <a:rPr lang="en-US" sz="4000" b="1" dirty="0">
                <a:solidFill>
                  <a:schemeClr val="accent6">
                    <a:lumMod val="75000"/>
                  </a:schemeClr>
                </a:solidFill>
              </a:rPr>
              <a:t> Cars have transformed cities and our lives. The population has increased and road traffic has become a huge problem in cities all around the world.</a:t>
            </a:r>
            <a:endParaRPr lang="lv-LV" sz="4000" b="1" dirty="0">
              <a:solidFill>
                <a:schemeClr val="accent6">
                  <a:lumMod val="75000"/>
                </a:schemeClr>
              </a:solidFill>
            </a:endParaRPr>
          </a:p>
        </p:txBody>
      </p:sp>
      <p:pic>
        <p:nvPicPr>
          <p:cNvPr id="3" name="Picture 2"/>
          <p:cNvPicPr>
            <a:picLocks noChangeAspect="1"/>
          </p:cNvPicPr>
          <p:nvPr/>
        </p:nvPicPr>
        <p:blipFill>
          <a:blip r:embed="rId2"/>
          <a:stretch>
            <a:fillRect/>
          </a:stretch>
        </p:blipFill>
        <p:spPr>
          <a:xfrm>
            <a:off x="3839634" y="3012857"/>
            <a:ext cx="4791256" cy="3435240"/>
          </a:xfrm>
          <a:prstGeom prst="rect">
            <a:avLst/>
          </a:prstGeom>
        </p:spPr>
      </p:pic>
    </p:spTree>
    <p:extLst>
      <p:ext uri="{BB962C8B-B14F-4D97-AF65-F5344CB8AC3E}">
        <p14:creationId xmlns:p14="http://schemas.microsoft.com/office/powerpoint/2010/main" val="139201292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07157" y="1936816"/>
            <a:ext cx="5764133" cy="3147520"/>
          </a:xfrm>
          <a:prstGeom prst="rect">
            <a:avLst/>
          </a:prstGeom>
        </p:spPr>
      </p:pic>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643822" y="2190707"/>
            <a:ext cx="3248508" cy="2893629"/>
          </a:xfrm>
          <a:prstGeom prst="rect">
            <a:avLst/>
          </a:prstGeom>
        </p:spPr>
      </p:pic>
      <p:sp>
        <p:nvSpPr>
          <p:cNvPr id="5" name="Rectangle 4"/>
          <p:cNvSpPr/>
          <p:nvPr/>
        </p:nvSpPr>
        <p:spPr>
          <a:xfrm>
            <a:off x="646387" y="555211"/>
            <a:ext cx="10815144" cy="954107"/>
          </a:xfrm>
          <a:prstGeom prst="rect">
            <a:avLst/>
          </a:prstGeom>
        </p:spPr>
        <p:txBody>
          <a:bodyPr wrap="square">
            <a:spAutoFit/>
          </a:bodyPr>
          <a:lstStyle/>
          <a:p>
            <a:pPr algn="ctr"/>
            <a:r>
              <a:rPr lang="en-US" sz="2800" dirty="0"/>
              <a:t>Smart mobility is a new and revolutionary way of thinking about how to make the environment cleaner, safer and more efficient.</a:t>
            </a:r>
            <a:endParaRPr lang="lv-LV" sz="2800" dirty="0"/>
          </a:p>
        </p:txBody>
      </p:sp>
    </p:spTree>
    <p:extLst>
      <p:ext uri="{BB962C8B-B14F-4D97-AF65-F5344CB8AC3E}">
        <p14:creationId xmlns:p14="http://schemas.microsoft.com/office/powerpoint/2010/main" val="422956649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614856" y="664551"/>
            <a:ext cx="10625958" cy="2246769"/>
          </a:xfrm>
          <a:prstGeom prst="rect">
            <a:avLst/>
          </a:prstGeom>
        </p:spPr>
        <p:txBody>
          <a:bodyPr wrap="square">
            <a:spAutoFit/>
          </a:bodyPr>
          <a:lstStyle/>
          <a:p>
            <a:r>
              <a:rPr lang="en-US" sz="2800" b="1" dirty="0"/>
              <a:t>Guiding principles for smart mobility:</a:t>
            </a:r>
            <a:br>
              <a:rPr lang="en-US" sz="2800" b="1" dirty="0"/>
            </a:br>
            <a:br>
              <a:rPr lang="en-US" sz="2800" b="1" dirty="0"/>
            </a:br>
            <a:r>
              <a:rPr lang="en-US" sz="2800" b="1" dirty="0">
                <a:solidFill>
                  <a:schemeClr val="accent6">
                    <a:lumMod val="75000"/>
                  </a:schemeClr>
                </a:solidFill>
              </a:rPr>
              <a:t>Flexibility</a:t>
            </a:r>
            <a:r>
              <a:rPr lang="en-US" sz="2800" b="1" dirty="0"/>
              <a:t>: several modes of transport that can be adapted to each situation.</a:t>
            </a:r>
            <a:br>
              <a:rPr lang="en-US" sz="2800" b="1" dirty="0"/>
            </a:br>
            <a:endParaRPr lang="lv-LV" sz="2800" b="1" dirty="0"/>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14856" y="2575348"/>
            <a:ext cx="4398578" cy="2513473"/>
          </a:xfrm>
          <a:prstGeom prst="rect">
            <a:avLst/>
          </a:prstGeom>
        </p:spPr>
      </p:pic>
      <p:sp>
        <p:nvSpPr>
          <p:cNvPr id="5" name="Rectangle 4"/>
          <p:cNvSpPr/>
          <p:nvPr/>
        </p:nvSpPr>
        <p:spPr>
          <a:xfrm>
            <a:off x="5481143" y="2268055"/>
            <a:ext cx="6096000" cy="1661993"/>
          </a:xfrm>
          <a:prstGeom prst="rect">
            <a:avLst/>
          </a:prstGeom>
        </p:spPr>
        <p:txBody>
          <a:bodyPr>
            <a:spAutoFit/>
          </a:bodyPr>
          <a:lstStyle/>
          <a:p>
            <a:pPr algn="ctr"/>
            <a:r>
              <a:rPr lang="en-US" sz="2800" b="1" dirty="0">
                <a:solidFill>
                  <a:schemeClr val="accent6">
                    <a:lumMod val="75000"/>
                  </a:schemeClr>
                </a:solidFill>
              </a:rPr>
              <a:t> Effectiveness</a:t>
            </a:r>
            <a:r>
              <a:rPr lang="en-US" sz="2800" b="1" dirty="0"/>
              <a:t>: Can arrive at your destination without interruption and in the shortest time possible.</a:t>
            </a:r>
            <a:br>
              <a:rPr lang="en-US" b="1" dirty="0"/>
            </a:br>
            <a:endParaRPr lang="lv-LV" b="1" dirty="0"/>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927835" y="3758948"/>
            <a:ext cx="4457700" cy="2886075"/>
          </a:xfrm>
          <a:prstGeom prst="rect">
            <a:avLst/>
          </a:prstGeom>
        </p:spPr>
      </p:pic>
    </p:spTree>
    <p:extLst>
      <p:ext uri="{BB962C8B-B14F-4D97-AF65-F5344CB8AC3E}">
        <p14:creationId xmlns:p14="http://schemas.microsoft.com/office/powerpoint/2010/main" val="30048879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86403" y="500808"/>
            <a:ext cx="3909505" cy="2234003"/>
          </a:xfrm>
          <a:prstGeom prst="rect">
            <a:avLst/>
          </a:prstGeom>
        </p:spPr>
      </p:pic>
      <p:pic>
        <p:nvPicPr>
          <p:cNvPr id="3" name="featured_image" descr="What Is Smart Mobility?">
            <a:extLst>
              <a:ext uri="{FF2B5EF4-FFF2-40B4-BE49-F238E27FC236}">
                <a16:creationId xmlns:a16="http://schemas.microsoft.com/office/drawing/2014/main" id="{488547E8-4354-44A3-8EBF-DDE07D093A1B}"/>
              </a:ext>
            </a:extLst>
          </p:cNvPr>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262070" y="500807"/>
            <a:ext cx="4026716" cy="2234003"/>
          </a:xfrm>
          <a:prstGeom prst="rect">
            <a:avLst/>
          </a:prstGeom>
          <a:noFill/>
          <a:ln>
            <a:noFill/>
          </a:ln>
        </p:spPr>
      </p:pic>
      <p:pic>
        <p:nvPicPr>
          <p:cNvPr id="4" name="Picture 3" descr="Traffic jam illustration">
            <a:extLst>
              <a:ext uri="{FF2B5EF4-FFF2-40B4-BE49-F238E27FC236}">
                <a16:creationId xmlns:a16="http://schemas.microsoft.com/office/drawing/2014/main" id="{BD52869E-4303-4449-86E4-06650C46FFF8}"/>
              </a:ext>
            </a:extLst>
          </p:cNvPr>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86402" y="3429000"/>
            <a:ext cx="3909505" cy="2206738"/>
          </a:xfrm>
          <a:prstGeom prst="rect">
            <a:avLst/>
          </a:prstGeom>
          <a:noFill/>
          <a:ln>
            <a:noFill/>
          </a:ln>
        </p:spPr>
      </p:pic>
      <p:pic>
        <p:nvPicPr>
          <p:cNvPr id="1028" name="Picture 4" descr="Attēlu rezultāti vaicājumam “smart mobility”">
            <a:extLst>
              <a:ext uri="{FF2B5EF4-FFF2-40B4-BE49-F238E27FC236}">
                <a16:creationId xmlns:a16="http://schemas.microsoft.com/office/drawing/2014/main" id="{7298CD48-F530-486D-B573-8F81C9B9583F}"/>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7262070" y="3429000"/>
            <a:ext cx="4026716" cy="223400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2478411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5356172" y="220717"/>
            <a:ext cx="5975130" cy="2677656"/>
          </a:xfrm>
          <a:prstGeom prst="rect">
            <a:avLst/>
          </a:prstGeom>
        </p:spPr>
        <p:txBody>
          <a:bodyPr wrap="square">
            <a:spAutoFit/>
          </a:bodyPr>
          <a:lstStyle/>
          <a:p>
            <a:br>
              <a:rPr lang="en-US" sz="2800" b="1" dirty="0"/>
            </a:br>
            <a:r>
              <a:rPr lang="en-US" sz="2800" b="1" dirty="0"/>
              <a:t> </a:t>
            </a:r>
            <a:r>
              <a:rPr lang="en-US" sz="2800" b="1" dirty="0">
                <a:solidFill>
                  <a:schemeClr val="accent6">
                    <a:lumMod val="75000"/>
                  </a:schemeClr>
                </a:solidFill>
              </a:rPr>
              <a:t>Integration: </a:t>
            </a:r>
            <a:r>
              <a:rPr lang="en-US" sz="2800" b="1" dirty="0"/>
              <a:t>The route is door-to-door</a:t>
            </a:r>
            <a:endParaRPr lang="lv-LV" sz="2800" b="1" dirty="0"/>
          </a:p>
          <a:p>
            <a:r>
              <a:rPr lang="en-US" sz="2800" b="1" dirty="0"/>
              <a:t> regardless of which </a:t>
            </a:r>
            <a:endParaRPr lang="lv-LV" sz="2800" b="1" dirty="0"/>
          </a:p>
          <a:p>
            <a:r>
              <a:rPr lang="en-US" sz="2800" b="1" dirty="0"/>
              <a:t>modes of transport are used.</a:t>
            </a:r>
            <a:br>
              <a:rPr lang="en-US" sz="2800" b="1" dirty="0"/>
            </a:br>
            <a:r>
              <a:rPr lang="en-US" sz="2800" b="1" dirty="0"/>
              <a:t> </a:t>
            </a:r>
            <a:br>
              <a:rPr lang="en-US" sz="2800" b="1" dirty="0"/>
            </a:br>
            <a:endParaRPr lang="lv-LV" sz="2800" b="1" dirty="0"/>
          </a:p>
        </p:txBody>
      </p:sp>
      <p:pic>
        <p:nvPicPr>
          <p:cNvPr id="3" name="Picture 2"/>
          <p:cNvPicPr>
            <a:picLocks noChangeAspect="1"/>
          </p:cNvPicPr>
          <p:nvPr/>
        </p:nvPicPr>
        <p:blipFill>
          <a:blip r:embed="rId2"/>
          <a:stretch>
            <a:fillRect/>
          </a:stretch>
        </p:blipFill>
        <p:spPr>
          <a:xfrm>
            <a:off x="6053960" y="3125021"/>
            <a:ext cx="5277342" cy="3511831"/>
          </a:xfrm>
          <a:prstGeom prst="rect">
            <a:avLst/>
          </a:prstGeom>
        </p:spPr>
      </p:pic>
      <p:sp>
        <p:nvSpPr>
          <p:cNvPr id="4" name="Rectangle 3"/>
          <p:cNvSpPr/>
          <p:nvPr/>
        </p:nvSpPr>
        <p:spPr>
          <a:xfrm>
            <a:off x="1333107" y="4557770"/>
            <a:ext cx="3882538" cy="1384995"/>
          </a:xfrm>
          <a:prstGeom prst="rect">
            <a:avLst/>
          </a:prstGeom>
        </p:spPr>
        <p:txBody>
          <a:bodyPr wrap="none">
            <a:spAutoFit/>
          </a:bodyPr>
          <a:lstStyle/>
          <a:p>
            <a:r>
              <a:rPr lang="en-US" sz="2800" b="1" dirty="0">
                <a:solidFill>
                  <a:schemeClr val="accent6">
                    <a:lumMod val="75000"/>
                  </a:schemeClr>
                </a:solidFill>
              </a:rPr>
              <a:t>Clean technology</a:t>
            </a:r>
            <a:r>
              <a:rPr lang="en-US" sz="2800" b="1" dirty="0"/>
              <a:t>:</a:t>
            </a:r>
            <a:endParaRPr lang="lv-LV" sz="2800" b="1" dirty="0"/>
          </a:p>
          <a:p>
            <a:r>
              <a:rPr lang="en-US" sz="2800" b="1" dirty="0"/>
              <a:t> We use environmentally</a:t>
            </a:r>
            <a:endParaRPr lang="lv-LV" sz="2800" b="1" dirty="0"/>
          </a:p>
          <a:p>
            <a:r>
              <a:rPr lang="en-US" sz="2800" b="1" dirty="0"/>
              <a:t> friendly transport.</a:t>
            </a:r>
            <a:endParaRPr lang="lv-LV" sz="2800" dirty="0"/>
          </a:p>
        </p:txBody>
      </p:sp>
      <p:pic>
        <p:nvPicPr>
          <p:cNvPr id="5" name="Picture 4"/>
          <p:cNvPicPr>
            <a:picLocks noChangeAspect="1"/>
          </p:cNvPicPr>
          <p:nvPr/>
        </p:nvPicPr>
        <p:blipFill>
          <a:blip r:embed="rId3"/>
          <a:stretch>
            <a:fillRect/>
          </a:stretch>
        </p:blipFill>
        <p:spPr>
          <a:xfrm>
            <a:off x="812416" y="592757"/>
            <a:ext cx="4169487" cy="2775101"/>
          </a:xfrm>
          <a:prstGeom prst="rect">
            <a:avLst/>
          </a:prstGeom>
        </p:spPr>
      </p:pic>
    </p:spTree>
    <p:extLst>
      <p:ext uri="{BB962C8B-B14F-4D97-AF65-F5344CB8AC3E}">
        <p14:creationId xmlns:p14="http://schemas.microsoft.com/office/powerpoint/2010/main" val="37220367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1219996" y="368254"/>
            <a:ext cx="9517117" cy="1384995"/>
          </a:xfrm>
          <a:prstGeom prst="rect">
            <a:avLst/>
          </a:prstGeom>
        </p:spPr>
        <p:txBody>
          <a:bodyPr wrap="square">
            <a:spAutoFit/>
          </a:bodyPr>
          <a:lstStyle/>
          <a:p>
            <a:r>
              <a:rPr lang="en-US" sz="2800" b="1" dirty="0">
                <a:solidFill>
                  <a:schemeClr val="accent6">
                    <a:lumMod val="75000"/>
                  </a:schemeClr>
                </a:solidFill>
              </a:rPr>
              <a:t>• Safety</a:t>
            </a:r>
            <a:r>
              <a:rPr lang="en-US" sz="2800" b="1" dirty="0"/>
              <a:t>: drastically reduced deaths and injuries.</a:t>
            </a:r>
            <a:br>
              <a:rPr lang="en-US" sz="2800" b="1" dirty="0"/>
            </a:br>
            <a:r>
              <a:rPr lang="en-US" sz="2800" b="1" dirty="0">
                <a:solidFill>
                  <a:schemeClr val="accent6">
                    <a:lumMod val="75000"/>
                  </a:schemeClr>
                </a:solidFill>
              </a:rPr>
              <a:t>• Accessibility and social benefit</a:t>
            </a:r>
            <a:r>
              <a:rPr lang="en-US" sz="2800" b="1" dirty="0"/>
              <a:t>: smart movement should be accessible to all and help to ensure a better quality of life</a:t>
            </a:r>
            <a:r>
              <a:rPr lang="en-US" b="1" dirty="0"/>
              <a:t>.</a:t>
            </a:r>
            <a:endParaRPr lang="lv-LV" b="1" dirty="0"/>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2521" y="2157412"/>
            <a:ext cx="2576513" cy="3639836"/>
          </a:xfrm>
          <a:prstGeom prst="rect">
            <a:avLst/>
          </a:prstGeom>
        </p:spPr>
      </p:pic>
      <p:pic>
        <p:nvPicPr>
          <p:cNvPr id="6" name="Picture 5"/>
          <p:cNvPicPr>
            <a:picLocks noChangeAspect="1"/>
          </p:cNvPicPr>
          <p:nvPr/>
        </p:nvPicPr>
        <p:blipFill>
          <a:blip r:embed="rId3"/>
          <a:stretch>
            <a:fillRect/>
          </a:stretch>
        </p:blipFill>
        <p:spPr>
          <a:xfrm>
            <a:off x="5013433" y="2157412"/>
            <a:ext cx="3894083" cy="3894083"/>
          </a:xfrm>
          <a:prstGeom prst="rect">
            <a:avLst/>
          </a:prstGeom>
        </p:spPr>
      </p:pic>
    </p:spTree>
    <p:extLst>
      <p:ext uri="{BB962C8B-B14F-4D97-AF65-F5344CB8AC3E}">
        <p14:creationId xmlns:p14="http://schemas.microsoft.com/office/powerpoint/2010/main" val="57708643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1663263" y="721320"/>
            <a:ext cx="9711558" cy="2554545"/>
          </a:xfrm>
          <a:prstGeom prst="rect">
            <a:avLst/>
          </a:prstGeom>
        </p:spPr>
        <p:txBody>
          <a:bodyPr wrap="square">
            <a:spAutoFit/>
          </a:bodyPr>
          <a:lstStyle/>
          <a:p>
            <a:r>
              <a:rPr lang="en-US" sz="4000" b="1" dirty="0">
                <a:solidFill>
                  <a:schemeClr val="accent6">
                    <a:lumMod val="75000"/>
                  </a:schemeClr>
                </a:solidFill>
              </a:rPr>
              <a:t> Smart Mobility Technology offers many new possibilities and applications for safe and efficient flow of traffic whilst minimizing CO2 emissions and improving air quality.</a:t>
            </a:r>
            <a:endParaRPr lang="lv-LV" sz="4000" b="1" dirty="0">
              <a:solidFill>
                <a:schemeClr val="accent6">
                  <a:lumMod val="75000"/>
                </a:schemeClr>
              </a:solidFill>
            </a:endParaRPr>
          </a:p>
        </p:txBody>
      </p:sp>
      <p:sp>
        <p:nvSpPr>
          <p:cNvPr id="4" name="Rectangle 3"/>
          <p:cNvSpPr/>
          <p:nvPr/>
        </p:nvSpPr>
        <p:spPr>
          <a:xfrm>
            <a:off x="4039732" y="3231001"/>
            <a:ext cx="4112536" cy="523220"/>
          </a:xfrm>
          <a:prstGeom prst="rect">
            <a:avLst/>
          </a:prstGeom>
        </p:spPr>
        <p:txBody>
          <a:bodyPr wrap="none">
            <a:spAutoFit/>
          </a:bodyPr>
          <a:lstStyle/>
          <a:p>
            <a:r>
              <a:rPr lang="en-US" sz="2800" b="1" dirty="0">
                <a:solidFill>
                  <a:schemeClr val="tx1">
                    <a:lumMod val="95000"/>
                    <a:lumOff val="5000"/>
                  </a:schemeClr>
                </a:solidFill>
              </a:rPr>
              <a:t>A</a:t>
            </a:r>
            <a:r>
              <a:rPr lang="lv-LV" sz="2800" b="1" dirty="0">
                <a:solidFill>
                  <a:schemeClr val="tx1">
                    <a:lumMod val="95000"/>
                    <a:lumOff val="5000"/>
                  </a:schemeClr>
                </a:solidFill>
              </a:rPr>
              <a:t>rticles on smart mobility</a:t>
            </a:r>
            <a:r>
              <a:rPr lang="en-US" sz="2800" b="1" dirty="0">
                <a:solidFill>
                  <a:schemeClr val="tx1">
                    <a:lumMod val="95000"/>
                    <a:lumOff val="5000"/>
                  </a:schemeClr>
                </a:solidFill>
              </a:rPr>
              <a:t>.</a:t>
            </a:r>
            <a:endParaRPr lang="lv-LV" sz="2800" b="1" dirty="0">
              <a:solidFill>
                <a:schemeClr val="tx1">
                  <a:lumMod val="95000"/>
                  <a:lumOff val="5000"/>
                </a:schemeClr>
              </a:solidFill>
            </a:endParaRPr>
          </a:p>
        </p:txBody>
      </p:sp>
      <p:pic>
        <p:nvPicPr>
          <p:cNvPr id="5" name="Picture 4"/>
          <p:cNvPicPr>
            <a:picLocks noChangeAspect="1"/>
          </p:cNvPicPr>
          <p:nvPr/>
        </p:nvPicPr>
        <p:blipFill>
          <a:blip r:embed="rId2"/>
          <a:stretch>
            <a:fillRect/>
          </a:stretch>
        </p:blipFill>
        <p:spPr>
          <a:xfrm>
            <a:off x="1004197" y="3953188"/>
            <a:ext cx="3315357" cy="2325698"/>
          </a:xfrm>
          <a:prstGeom prst="rect">
            <a:avLst/>
          </a:prstGeom>
        </p:spPr>
      </p:pic>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577104" y="3878444"/>
            <a:ext cx="3210963" cy="2475186"/>
          </a:xfrm>
          <a:prstGeom prst="rect">
            <a:avLst/>
          </a:prstGeom>
        </p:spPr>
      </p:pic>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319554" y="4201635"/>
            <a:ext cx="3257550" cy="1628775"/>
          </a:xfrm>
          <a:prstGeom prst="rect">
            <a:avLst/>
          </a:prstGeom>
        </p:spPr>
      </p:pic>
    </p:spTree>
    <p:extLst>
      <p:ext uri="{BB962C8B-B14F-4D97-AF65-F5344CB8AC3E}">
        <p14:creationId xmlns:p14="http://schemas.microsoft.com/office/powerpoint/2010/main" val="25527902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4000" b="1" dirty="0">
                <a:solidFill>
                  <a:schemeClr val="accent6">
                    <a:lumMod val="50000"/>
                  </a:schemeClr>
                </a:solidFill>
              </a:rPr>
              <a:t>Newspaper and magazine materials on smart mobility.</a:t>
            </a:r>
            <a:endParaRPr lang="lv-LV" sz="4000" b="1" dirty="0">
              <a:solidFill>
                <a:schemeClr val="accent6">
                  <a:lumMod val="50000"/>
                </a:schemeClr>
              </a:solidFill>
            </a:endParaRPr>
          </a:p>
        </p:txBody>
      </p:sp>
      <p:sp>
        <p:nvSpPr>
          <p:cNvPr id="3" name="Content Placeholder 2"/>
          <p:cNvSpPr>
            <a:spLocks noGrp="1"/>
          </p:cNvSpPr>
          <p:nvPr>
            <p:ph sz="half" idx="1"/>
          </p:nvPr>
        </p:nvSpPr>
        <p:spPr>
          <a:xfrm>
            <a:off x="633248" y="1825625"/>
            <a:ext cx="5181600" cy="4351338"/>
          </a:xfrm>
        </p:spPr>
        <p:txBody>
          <a:bodyPr>
            <a:normAutofit fontScale="85000" lnSpcReduction="20000"/>
          </a:bodyPr>
          <a:lstStyle/>
          <a:p>
            <a:r>
              <a:rPr lang="en-US" b="1" dirty="0"/>
              <a:t>Driving to the city center: connected electrically and is a good</a:t>
            </a:r>
            <a:r>
              <a:rPr lang="lv-LV" b="1" dirty="0"/>
              <a:t> </a:t>
            </a:r>
            <a:r>
              <a:rPr lang="lv-LV" b="1" dirty="0" err="1"/>
              <a:t>solution</a:t>
            </a:r>
            <a:r>
              <a:rPr lang="lv-LV" b="1" dirty="0"/>
              <a:t>. </a:t>
            </a:r>
          </a:p>
          <a:p>
            <a:endParaRPr lang="en-US" b="1" dirty="0"/>
          </a:p>
          <a:p>
            <a:endParaRPr lang="en-US" b="1" dirty="0"/>
          </a:p>
          <a:p>
            <a:endParaRPr lang="en-US" b="1" dirty="0"/>
          </a:p>
          <a:p>
            <a:endParaRPr lang="en-US" b="1" dirty="0"/>
          </a:p>
          <a:p>
            <a:endParaRPr lang="en-US" b="1" dirty="0"/>
          </a:p>
          <a:p>
            <a:endParaRPr lang="en-US" b="1" dirty="0"/>
          </a:p>
          <a:p>
            <a:endParaRPr lang="en-US" b="1" dirty="0"/>
          </a:p>
          <a:p>
            <a:r>
              <a:rPr lang="lv-LV" b="1" dirty="0"/>
              <a:t>Published 23.07.2019.</a:t>
            </a:r>
            <a:endParaRPr lang="en-US" b="1" dirty="0"/>
          </a:p>
          <a:p>
            <a:endParaRPr lang="en-US" b="1" dirty="0"/>
          </a:p>
          <a:p>
            <a:endParaRPr lang="en-US" b="1" dirty="0"/>
          </a:p>
          <a:p>
            <a:endParaRPr lang="lv-LV" b="1" dirty="0"/>
          </a:p>
          <a:p>
            <a:endParaRPr lang="en-US" dirty="0"/>
          </a:p>
          <a:p>
            <a:endParaRPr lang="en-US" dirty="0"/>
          </a:p>
          <a:p>
            <a:endParaRPr lang="en-US" dirty="0"/>
          </a:p>
          <a:p>
            <a:endParaRPr lang="en-US" dirty="0"/>
          </a:p>
          <a:p>
            <a:endParaRPr lang="en-US" dirty="0"/>
          </a:p>
          <a:p>
            <a:endParaRPr lang="en-US" dirty="0"/>
          </a:p>
          <a:p>
            <a:endParaRPr lang="en-US" dirty="0"/>
          </a:p>
        </p:txBody>
      </p:sp>
      <p:sp>
        <p:nvSpPr>
          <p:cNvPr id="4" name="Content Placeholder 3"/>
          <p:cNvSpPr>
            <a:spLocks noGrp="1"/>
          </p:cNvSpPr>
          <p:nvPr>
            <p:ph sz="half" idx="2"/>
          </p:nvPr>
        </p:nvSpPr>
        <p:spPr/>
        <p:txBody>
          <a:bodyPr>
            <a:normAutofit fontScale="85000" lnSpcReduction="20000"/>
          </a:bodyPr>
          <a:lstStyle/>
          <a:p>
            <a:r>
              <a:rPr lang="lv-LV" dirty="0" err="1"/>
              <a:t>In</a:t>
            </a:r>
            <a:r>
              <a:rPr lang="en-US" dirty="0"/>
              <a:t> India</a:t>
            </a:r>
            <a:r>
              <a:rPr lang="lv-LV" dirty="0"/>
              <a:t>,</a:t>
            </a:r>
            <a:r>
              <a:rPr lang="en-US" dirty="0"/>
              <a:t> company</a:t>
            </a:r>
            <a:r>
              <a:rPr lang="lv-LV" dirty="0"/>
              <a:t> </a:t>
            </a:r>
            <a:r>
              <a:rPr lang="en-US" dirty="0"/>
              <a:t>‘’</a:t>
            </a:r>
            <a:r>
              <a:rPr lang="lv-LV" dirty="0"/>
              <a:t>MoveInSync</a:t>
            </a:r>
            <a:r>
              <a:rPr lang="en-US" dirty="0"/>
              <a:t>’’</a:t>
            </a:r>
            <a:r>
              <a:rPr lang="lv-LV" dirty="0"/>
              <a:t> manages a fleet of over one thousand shuttles via software</a:t>
            </a:r>
            <a:r>
              <a:rPr lang="en-US" dirty="0"/>
              <a:t> thru </a:t>
            </a:r>
            <a:r>
              <a:rPr lang="lv-LV" dirty="0"/>
              <a:t>service</a:t>
            </a:r>
            <a:r>
              <a:rPr lang="en-US" dirty="0"/>
              <a:t> called</a:t>
            </a:r>
            <a:r>
              <a:rPr lang="lv-LV" dirty="0"/>
              <a:t> (SaaS) platform. With the goal of solving the office commute problem</a:t>
            </a:r>
            <a:r>
              <a:rPr lang="en-US" dirty="0"/>
              <a:t>.</a:t>
            </a:r>
            <a:r>
              <a:rPr lang="lv-LV" dirty="0"/>
              <a:t> </a:t>
            </a:r>
            <a:r>
              <a:rPr lang="en-US" dirty="0"/>
              <a:t>I</a:t>
            </a:r>
            <a:r>
              <a:rPr lang="lv-LV" dirty="0"/>
              <a:t>t started out offering the technology directly to companies to help them facilitate getting employees from office to office or to home.</a:t>
            </a:r>
            <a:endParaRPr lang="en-US" dirty="0"/>
          </a:p>
          <a:p>
            <a:r>
              <a:rPr lang="en-US" dirty="0"/>
              <a:t>USA has their own solutions, they </a:t>
            </a:r>
            <a:r>
              <a:rPr lang="lv-LV" dirty="0"/>
              <a:t>distributed so called e</a:t>
            </a:r>
            <a:r>
              <a:rPr lang="en-US" dirty="0"/>
              <a:t>-</a:t>
            </a:r>
            <a:r>
              <a:rPr lang="lv-LV" dirty="0"/>
              <a:t>scooters</a:t>
            </a:r>
            <a:r>
              <a:rPr lang="en-US" dirty="0"/>
              <a:t> and e-bikes</a:t>
            </a:r>
            <a:r>
              <a:rPr lang="lv-LV" dirty="0"/>
              <a:t>, so they don’t have</a:t>
            </a:r>
            <a:r>
              <a:rPr lang="en-US" dirty="0"/>
              <a:t> that big of a traffic and so people with e-bikes and e-scooters could move around from point A to point B more faster and more efficient.</a:t>
            </a:r>
            <a:r>
              <a:rPr lang="lv-LV" dirty="0"/>
              <a:t> </a:t>
            </a:r>
          </a:p>
        </p:txBody>
      </p:sp>
      <p:pic>
        <p:nvPicPr>
          <p:cNvPr id="7" name="Picture 6">
            <a:extLst>
              <a:ext uri="{FF2B5EF4-FFF2-40B4-BE49-F238E27FC236}">
                <a16:creationId xmlns:a16="http://schemas.microsoft.com/office/drawing/2014/main" id="{C1B9BC2C-F6FD-43D6-80FA-A3C06E9119DD}"/>
              </a:ext>
            </a:extLst>
          </p:cNvPr>
          <p:cNvPicPr>
            <a:picLocks noChangeAspect="1"/>
          </p:cNvPicPr>
          <p:nvPr/>
        </p:nvPicPr>
        <p:blipFill>
          <a:blip r:embed="rId2"/>
          <a:stretch>
            <a:fillRect/>
          </a:stretch>
        </p:blipFill>
        <p:spPr>
          <a:xfrm>
            <a:off x="838200" y="2525086"/>
            <a:ext cx="3691855" cy="2255820"/>
          </a:xfrm>
          <a:prstGeom prst="rect">
            <a:avLst/>
          </a:prstGeom>
        </p:spPr>
      </p:pic>
    </p:spTree>
    <p:extLst>
      <p:ext uri="{BB962C8B-B14F-4D97-AF65-F5344CB8AC3E}">
        <p14:creationId xmlns:p14="http://schemas.microsoft.com/office/powerpoint/2010/main" val="112859093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a:xfrm>
            <a:off x="838200" y="520262"/>
            <a:ext cx="10515600" cy="1170426"/>
          </a:xfrm>
        </p:spPr>
        <p:txBody>
          <a:bodyPr>
            <a:normAutofit fontScale="90000"/>
          </a:bodyPr>
          <a:lstStyle/>
          <a:p>
            <a:pPr algn="ctr"/>
            <a:r>
              <a:rPr lang="lv-LV" b="1" dirty="0" err="1">
                <a:solidFill>
                  <a:schemeClr val="accent6">
                    <a:lumMod val="75000"/>
                  </a:schemeClr>
                </a:solidFill>
              </a:rPr>
              <a:t>When</a:t>
            </a:r>
            <a:r>
              <a:rPr lang="lv-LV" b="1" dirty="0">
                <a:solidFill>
                  <a:schemeClr val="accent6">
                    <a:lumMod val="75000"/>
                  </a:schemeClr>
                </a:solidFill>
              </a:rPr>
              <a:t> </a:t>
            </a:r>
            <a:r>
              <a:rPr lang="lv-LV" b="1" dirty="0" err="1">
                <a:solidFill>
                  <a:schemeClr val="accent6">
                    <a:lumMod val="75000"/>
                  </a:schemeClr>
                </a:solidFill>
              </a:rPr>
              <a:t>new</a:t>
            </a:r>
            <a:r>
              <a:rPr lang="lv-LV" b="1" dirty="0">
                <a:solidFill>
                  <a:schemeClr val="accent6">
                    <a:lumMod val="75000"/>
                  </a:schemeClr>
                </a:solidFill>
              </a:rPr>
              <a:t> </a:t>
            </a:r>
            <a:r>
              <a:rPr lang="lv-LV" b="1" dirty="0" err="1">
                <a:solidFill>
                  <a:schemeClr val="accent6">
                    <a:lumMod val="75000"/>
                  </a:schemeClr>
                </a:solidFill>
              </a:rPr>
              <a:t>technologies</a:t>
            </a:r>
            <a:r>
              <a:rPr lang="lv-LV" b="1" dirty="0">
                <a:solidFill>
                  <a:schemeClr val="accent6">
                    <a:lumMod val="75000"/>
                  </a:schemeClr>
                </a:solidFill>
              </a:rPr>
              <a:t> </a:t>
            </a:r>
            <a:r>
              <a:rPr lang="lv-LV" b="1" dirty="0" err="1">
                <a:solidFill>
                  <a:schemeClr val="accent6">
                    <a:lumMod val="75000"/>
                  </a:schemeClr>
                </a:solidFill>
              </a:rPr>
              <a:t>come</a:t>
            </a:r>
            <a:r>
              <a:rPr lang="lv-LV" b="1" dirty="0">
                <a:solidFill>
                  <a:schemeClr val="accent6">
                    <a:lumMod val="75000"/>
                  </a:schemeClr>
                </a:solidFill>
              </a:rPr>
              <a:t> </a:t>
            </a:r>
            <a:r>
              <a:rPr lang="lv-LV" b="1" dirty="0" err="1">
                <a:solidFill>
                  <a:schemeClr val="accent6">
                    <a:lumMod val="75000"/>
                  </a:schemeClr>
                </a:solidFill>
              </a:rPr>
              <a:t>together</a:t>
            </a:r>
            <a:r>
              <a:rPr lang="lv-LV" b="1" dirty="0">
                <a:solidFill>
                  <a:schemeClr val="accent6">
                    <a:lumMod val="75000"/>
                  </a:schemeClr>
                </a:solidFill>
              </a:rPr>
              <a:t>: </a:t>
            </a:r>
            <a:r>
              <a:rPr lang="lv-LV" b="1" dirty="0" err="1">
                <a:solidFill>
                  <a:schemeClr val="accent6">
                    <a:lumMod val="75000"/>
                  </a:schemeClr>
                </a:solidFill>
              </a:rPr>
              <a:t>The</a:t>
            </a:r>
            <a:r>
              <a:rPr lang="lv-LV" b="1" dirty="0">
                <a:solidFill>
                  <a:schemeClr val="accent6">
                    <a:lumMod val="75000"/>
                  </a:schemeClr>
                </a:solidFill>
              </a:rPr>
              <a:t> </a:t>
            </a:r>
            <a:r>
              <a:rPr lang="lv-LV" b="1" dirty="0" err="1">
                <a:solidFill>
                  <a:schemeClr val="accent6">
                    <a:lumMod val="75000"/>
                  </a:schemeClr>
                </a:solidFill>
              </a:rPr>
              <a:t>coming</a:t>
            </a:r>
            <a:r>
              <a:rPr lang="lv-LV" b="1" dirty="0">
                <a:solidFill>
                  <a:schemeClr val="accent6">
                    <a:lumMod val="75000"/>
                  </a:schemeClr>
                </a:solidFill>
              </a:rPr>
              <a:t> </a:t>
            </a:r>
            <a:r>
              <a:rPr lang="lv-LV" b="1" dirty="0" err="1">
                <a:solidFill>
                  <a:schemeClr val="accent6">
                    <a:lumMod val="75000"/>
                  </a:schemeClr>
                </a:solidFill>
              </a:rPr>
              <a:t>wave</a:t>
            </a:r>
            <a:r>
              <a:rPr lang="lv-LV" b="1" dirty="0">
                <a:solidFill>
                  <a:schemeClr val="accent6">
                    <a:lumMod val="75000"/>
                  </a:schemeClr>
                </a:solidFill>
              </a:rPr>
              <a:t> </a:t>
            </a:r>
            <a:r>
              <a:rPr lang="lv-LV" b="1" dirty="0" err="1">
                <a:solidFill>
                  <a:schemeClr val="accent6">
                    <a:lumMod val="75000"/>
                  </a:schemeClr>
                </a:solidFill>
              </a:rPr>
              <a:t>of</a:t>
            </a:r>
            <a:r>
              <a:rPr lang="lv-LV" b="1" dirty="0">
                <a:solidFill>
                  <a:schemeClr val="accent6">
                    <a:lumMod val="75000"/>
                  </a:schemeClr>
                </a:solidFill>
              </a:rPr>
              <a:t> </a:t>
            </a:r>
            <a:r>
              <a:rPr lang="lv-LV" b="1" dirty="0" err="1">
                <a:solidFill>
                  <a:schemeClr val="accent6">
                    <a:lumMod val="75000"/>
                  </a:schemeClr>
                </a:solidFill>
              </a:rPr>
              <a:t>futuristic</a:t>
            </a:r>
            <a:r>
              <a:rPr lang="lv-LV" b="1" dirty="0">
                <a:solidFill>
                  <a:schemeClr val="accent6">
                    <a:lumMod val="75000"/>
                  </a:schemeClr>
                </a:solidFill>
              </a:rPr>
              <a:t> </a:t>
            </a:r>
            <a:r>
              <a:rPr lang="lv-LV" b="1" dirty="0" err="1">
                <a:solidFill>
                  <a:schemeClr val="accent6">
                    <a:lumMod val="75000"/>
                  </a:schemeClr>
                </a:solidFill>
              </a:rPr>
              <a:t>transportation</a:t>
            </a:r>
            <a:br>
              <a:rPr lang="lv-LV" dirty="0"/>
            </a:br>
            <a:endParaRPr lang="lv-LV" dirty="0"/>
          </a:p>
        </p:txBody>
      </p:sp>
      <p:sp>
        <p:nvSpPr>
          <p:cNvPr id="8" name="Content Placeholder 7"/>
          <p:cNvSpPr>
            <a:spLocks noGrp="1"/>
          </p:cNvSpPr>
          <p:nvPr>
            <p:ph sz="half" idx="1"/>
          </p:nvPr>
        </p:nvSpPr>
        <p:spPr/>
        <p:txBody>
          <a:bodyPr>
            <a:normAutofit lnSpcReduction="10000"/>
          </a:bodyPr>
          <a:lstStyle/>
          <a:p>
            <a:r>
              <a:rPr lang="lv-LV" dirty="0"/>
              <a:t>Keeps people moving to better solutions – People fed up with congested cities, are innovating smart mobility with new mobile technologies and intuitive apps</a:t>
            </a:r>
            <a:r>
              <a:rPr lang="en-US" dirty="0"/>
              <a:t>.</a:t>
            </a:r>
            <a:r>
              <a:rPr lang="lv-LV" dirty="0"/>
              <a:t> </a:t>
            </a:r>
            <a:r>
              <a:rPr lang="en-US" dirty="0"/>
              <a:t>W</a:t>
            </a:r>
            <a:r>
              <a:rPr lang="lv-LV" dirty="0"/>
              <a:t>hich integrate public transportation,</a:t>
            </a:r>
            <a:r>
              <a:rPr lang="en-US" dirty="0"/>
              <a:t> in a</a:t>
            </a:r>
            <a:r>
              <a:rPr lang="lv-LV" dirty="0"/>
              <a:t> better infrastructure</a:t>
            </a:r>
            <a:r>
              <a:rPr lang="en-US" dirty="0"/>
              <a:t>!</a:t>
            </a:r>
          </a:p>
          <a:p>
            <a:endParaRPr lang="lv-LV" dirty="0"/>
          </a:p>
          <a:p>
            <a:r>
              <a:rPr lang="lv-LV" dirty="0"/>
              <a:t>Published 26.06.2019</a:t>
            </a:r>
          </a:p>
          <a:p>
            <a:endParaRPr lang="lv-LV" dirty="0"/>
          </a:p>
        </p:txBody>
      </p:sp>
      <p:sp>
        <p:nvSpPr>
          <p:cNvPr id="9" name="Content Placeholder 8"/>
          <p:cNvSpPr>
            <a:spLocks noGrp="1"/>
          </p:cNvSpPr>
          <p:nvPr>
            <p:ph sz="half" idx="2"/>
          </p:nvPr>
        </p:nvSpPr>
        <p:spPr/>
        <p:txBody>
          <a:bodyPr>
            <a:normAutofit lnSpcReduction="10000"/>
          </a:bodyPr>
          <a:lstStyle/>
          <a:p>
            <a:r>
              <a:rPr lang="en-US" dirty="0"/>
              <a:t>Solutions – more on demand transport, the highly-effective use of digital innovation and more electric-powered options. </a:t>
            </a:r>
          </a:p>
          <a:p>
            <a:r>
              <a:rPr lang="lv-LV" dirty="0" err="1"/>
              <a:t>Elon</a:t>
            </a:r>
            <a:r>
              <a:rPr lang="lv-LV" dirty="0"/>
              <a:t> </a:t>
            </a:r>
            <a:r>
              <a:rPr lang="lv-LV" dirty="0" err="1"/>
              <a:t>Musk’s</a:t>
            </a:r>
            <a:r>
              <a:rPr lang="lv-LV" dirty="0"/>
              <a:t> </a:t>
            </a:r>
            <a:r>
              <a:rPr lang="lv-LV" dirty="0" err="1"/>
              <a:t>hyperloop</a:t>
            </a:r>
            <a:r>
              <a:rPr lang="lv-LV" dirty="0"/>
              <a:t> </a:t>
            </a:r>
            <a:r>
              <a:rPr lang="lv-LV" dirty="0" err="1"/>
              <a:t>concept</a:t>
            </a:r>
            <a:r>
              <a:rPr lang="lv-LV" dirty="0"/>
              <a:t> </a:t>
            </a:r>
            <a:r>
              <a:rPr lang="lv-LV" dirty="0" err="1"/>
              <a:t>takes</a:t>
            </a:r>
            <a:r>
              <a:rPr lang="lv-LV" dirty="0"/>
              <a:t> </a:t>
            </a:r>
            <a:r>
              <a:rPr lang="lv-LV" dirty="0" err="1"/>
              <a:t>one</a:t>
            </a:r>
            <a:r>
              <a:rPr lang="lv-LV" dirty="0"/>
              <a:t> step </a:t>
            </a:r>
            <a:r>
              <a:rPr lang="lv-LV" dirty="0" err="1"/>
              <a:t>further</a:t>
            </a:r>
            <a:r>
              <a:rPr lang="lv-LV" dirty="0"/>
              <a:t>, </a:t>
            </a:r>
            <a:r>
              <a:rPr lang="lv-LV" dirty="0" err="1"/>
              <a:t>using</a:t>
            </a:r>
            <a:r>
              <a:rPr lang="lv-LV" dirty="0"/>
              <a:t> </a:t>
            </a:r>
            <a:r>
              <a:rPr lang="lv-LV" dirty="0" err="1"/>
              <a:t>elevated</a:t>
            </a:r>
            <a:r>
              <a:rPr lang="lv-LV" dirty="0"/>
              <a:t> </a:t>
            </a:r>
            <a:r>
              <a:rPr lang="lv-LV" dirty="0" err="1"/>
              <a:t>or</a:t>
            </a:r>
            <a:r>
              <a:rPr lang="lv-LV" dirty="0"/>
              <a:t> </a:t>
            </a:r>
            <a:r>
              <a:rPr lang="lv-LV" dirty="0" err="1"/>
              <a:t>underground</a:t>
            </a:r>
            <a:r>
              <a:rPr lang="lv-LV" dirty="0"/>
              <a:t> </a:t>
            </a:r>
            <a:r>
              <a:rPr lang="lv-LV" dirty="0" err="1"/>
              <a:t>partial</a:t>
            </a:r>
            <a:r>
              <a:rPr lang="lv-LV" dirty="0"/>
              <a:t> </a:t>
            </a:r>
            <a:r>
              <a:rPr lang="lv-LV" dirty="0" err="1"/>
              <a:t>vacuum</a:t>
            </a:r>
            <a:r>
              <a:rPr lang="lv-LV" dirty="0"/>
              <a:t> </a:t>
            </a:r>
            <a:r>
              <a:rPr lang="lv-LV" dirty="0" err="1"/>
              <a:t>tubes</a:t>
            </a:r>
            <a:r>
              <a:rPr lang="lv-LV" dirty="0"/>
              <a:t> to </a:t>
            </a:r>
            <a:r>
              <a:rPr lang="lv-LV" dirty="0" err="1"/>
              <a:t>decrease</a:t>
            </a:r>
            <a:r>
              <a:rPr lang="lv-LV" dirty="0"/>
              <a:t> </a:t>
            </a:r>
            <a:r>
              <a:rPr lang="lv-LV" dirty="0" err="1"/>
              <a:t>resistance</a:t>
            </a:r>
            <a:r>
              <a:rPr lang="lv-LV" dirty="0"/>
              <a:t> </a:t>
            </a:r>
            <a:r>
              <a:rPr lang="lv-LV" dirty="0" err="1"/>
              <a:t>and</a:t>
            </a:r>
            <a:r>
              <a:rPr lang="lv-LV" dirty="0"/>
              <a:t> </a:t>
            </a:r>
            <a:r>
              <a:rPr lang="lv-LV" dirty="0" err="1"/>
              <a:t>reach</a:t>
            </a:r>
            <a:r>
              <a:rPr lang="lv-LV" dirty="0"/>
              <a:t> </a:t>
            </a:r>
            <a:r>
              <a:rPr lang="lv-LV" dirty="0" err="1"/>
              <a:t>speed</a:t>
            </a:r>
            <a:r>
              <a:rPr lang="lv-LV" dirty="0"/>
              <a:t> </a:t>
            </a:r>
            <a:r>
              <a:rPr lang="lv-LV" dirty="0" err="1"/>
              <a:t>up</a:t>
            </a:r>
            <a:r>
              <a:rPr lang="lv-LV" dirty="0"/>
              <a:t> to 1,000 km/h. </a:t>
            </a:r>
            <a:r>
              <a:rPr lang="lv-LV" dirty="0" err="1"/>
              <a:t>Tube</a:t>
            </a:r>
            <a:r>
              <a:rPr lang="lv-LV" dirty="0"/>
              <a:t> </a:t>
            </a:r>
            <a:r>
              <a:rPr lang="lv-LV" dirty="0" err="1"/>
              <a:t>will</a:t>
            </a:r>
            <a:r>
              <a:rPr lang="lv-LV" dirty="0"/>
              <a:t> </a:t>
            </a:r>
            <a:r>
              <a:rPr lang="lv-LV" dirty="0" err="1"/>
              <a:t>go</a:t>
            </a:r>
            <a:r>
              <a:rPr lang="lv-LV" dirty="0"/>
              <a:t> </a:t>
            </a:r>
            <a:r>
              <a:rPr lang="lv-LV" dirty="0" err="1"/>
              <a:t>thru</a:t>
            </a:r>
            <a:r>
              <a:rPr lang="lv-LV" dirty="0"/>
              <a:t> India, </a:t>
            </a:r>
            <a:r>
              <a:rPr lang="lv-LV" dirty="0" err="1"/>
              <a:t>Estonia</a:t>
            </a:r>
            <a:r>
              <a:rPr lang="lv-LV" dirty="0"/>
              <a:t>, UAE </a:t>
            </a:r>
            <a:r>
              <a:rPr lang="lv-LV" dirty="0" err="1"/>
              <a:t>and</a:t>
            </a:r>
            <a:r>
              <a:rPr lang="lv-LV" dirty="0"/>
              <a:t> </a:t>
            </a:r>
            <a:r>
              <a:rPr lang="lv-LV" dirty="0" err="1"/>
              <a:t>many</a:t>
            </a:r>
            <a:r>
              <a:rPr lang="lv-LV" dirty="0"/>
              <a:t> </a:t>
            </a:r>
            <a:r>
              <a:rPr lang="lv-LV" dirty="0" err="1"/>
              <a:t>more</a:t>
            </a:r>
            <a:r>
              <a:rPr lang="lv-LV"/>
              <a:t>.</a:t>
            </a:r>
            <a:endParaRPr lang="lv-LV" dirty="0"/>
          </a:p>
        </p:txBody>
      </p:sp>
    </p:spTree>
    <p:extLst>
      <p:ext uri="{BB962C8B-B14F-4D97-AF65-F5344CB8AC3E}">
        <p14:creationId xmlns:p14="http://schemas.microsoft.com/office/powerpoint/2010/main" val="295770541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9329C9A-A800-4911-8D10-E68A9C822B4F}"/>
              </a:ext>
            </a:extLst>
          </p:cNvPr>
          <p:cNvSpPr>
            <a:spLocks noGrp="1"/>
          </p:cNvSpPr>
          <p:nvPr>
            <p:ph type="title"/>
          </p:nvPr>
        </p:nvSpPr>
        <p:spPr/>
        <p:txBody>
          <a:bodyPr/>
          <a:lstStyle/>
          <a:p>
            <a:pPr algn="ctr"/>
            <a:r>
              <a:rPr lang="lv-LV" b="1" dirty="0"/>
              <a:t>Transportation and the </a:t>
            </a:r>
            <a:r>
              <a:rPr lang="lv-LV" b="1" dirty="0" err="1"/>
              <a:t>Traffic</a:t>
            </a:r>
            <a:r>
              <a:rPr lang="lv-LV" b="1" dirty="0"/>
              <a:t> </a:t>
            </a:r>
            <a:r>
              <a:rPr lang="lv-LV" b="1" dirty="0" err="1"/>
              <a:t>Problems</a:t>
            </a:r>
            <a:br>
              <a:rPr lang="en-US" dirty="0"/>
            </a:br>
            <a:endParaRPr lang="en-US" dirty="0"/>
          </a:p>
        </p:txBody>
      </p:sp>
      <p:sp>
        <p:nvSpPr>
          <p:cNvPr id="3" name="Content Placeholder 2">
            <a:extLst>
              <a:ext uri="{FF2B5EF4-FFF2-40B4-BE49-F238E27FC236}">
                <a16:creationId xmlns:a16="http://schemas.microsoft.com/office/drawing/2014/main" id="{8B7A189A-0199-4793-BB5D-2C41B9FA3485}"/>
              </a:ext>
            </a:extLst>
          </p:cNvPr>
          <p:cNvSpPr>
            <a:spLocks noGrp="1"/>
          </p:cNvSpPr>
          <p:nvPr>
            <p:ph sz="half" idx="1"/>
          </p:nvPr>
        </p:nvSpPr>
        <p:spPr>
          <a:xfrm>
            <a:off x="838201" y="1825625"/>
            <a:ext cx="5181600" cy="4351338"/>
          </a:xfrm>
        </p:spPr>
        <p:txBody>
          <a:bodyPr>
            <a:normAutofit fontScale="92500" lnSpcReduction="10000"/>
          </a:bodyPr>
          <a:lstStyle/>
          <a:p>
            <a:r>
              <a:rPr lang="en-US" dirty="0"/>
              <a:t>Traffic problem </a:t>
            </a:r>
            <a:r>
              <a:rPr lang="lv-LV" dirty="0"/>
              <a:t>all across the world</a:t>
            </a:r>
            <a:r>
              <a:rPr lang="en-US" dirty="0"/>
              <a:t> has been a major problem for many </a:t>
            </a:r>
            <a:r>
              <a:rPr lang="lv-LV" dirty="0"/>
              <a:t>decades, but</a:t>
            </a:r>
            <a:r>
              <a:rPr lang="en-US" dirty="0"/>
              <a:t> with modern technology and fresh minds we can </a:t>
            </a:r>
            <a:r>
              <a:rPr lang="lv-LV" dirty="0"/>
              <a:t>enliminate this problem in our society.</a:t>
            </a:r>
          </a:p>
          <a:p>
            <a:endParaRPr lang="lv-LV" dirty="0"/>
          </a:p>
          <a:p>
            <a:endParaRPr lang="lv-LV" dirty="0"/>
          </a:p>
          <a:p>
            <a:endParaRPr lang="lv-LV" dirty="0"/>
          </a:p>
          <a:p>
            <a:endParaRPr lang="lv-LV" dirty="0"/>
          </a:p>
          <a:p>
            <a:r>
              <a:rPr lang="lv-LV" dirty="0"/>
              <a:t>August 21, 2018 </a:t>
            </a:r>
            <a:endParaRPr lang="en-US" dirty="0"/>
          </a:p>
          <a:p>
            <a:endParaRPr lang="en-US" dirty="0"/>
          </a:p>
        </p:txBody>
      </p:sp>
      <p:sp>
        <p:nvSpPr>
          <p:cNvPr id="4" name="Content Placeholder 3">
            <a:extLst>
              <a:ext uri="{FF2B5EF4-FFF2-40B4-BE49-F238E27FC236}">
                <a16:creationId xmlns:a16="http://schemas.microsoft.com/office/drawing/2014/main" id="{73C752E0-A770-4C62-9F39-18BFE8DE0FD3}"/>
              </a:ext>
            </a:extLst>
          </p:cNvPr>
          <p:cNvSpPr>
            <a:spLocks noGrp="1"/>
          </p:cNvSpPr>
          <p:nvPr>
            <p:ph sz="half" idx="2"/>
          </p:nvPr>
        </p:nvSpPr>
        <p:spPr/>
        <p:txBody>
          <a:bodyPr>
            <a:normAutofit fontScale="92500" lnSpcReduction="10000"/>
          </a:bodyPr>
          <a:lstStyle/>
          <a:p>
            <a:r>
              <a:rPr lang="lv-LV" dirty="0"/>
              <a:t>People made a plan which can reduce the traffic in big populated cities. Plan consists of 5 main things of how to reduce the traffic all around the world.</a:t>
            </a:r>
          </a:p>
          <a:p>
            <a:r>
              <a:rPr lang="lv-LV" dirty="0"/>
              <a:t>Flexibility.</a:t>
            </a:r>
          </a:p>
          <a:p>
            <a:r>
              <a:rPr lang="lv-LV" dirty="0"/>
              <a:t>Efficiency.</a:t>
            </a:r>
          </a:p>
          <a:p>
            <a:r>
              <a:rPr lang="lv-LV" dirty="0"/>
              <a:t>Integration.</a:t>
            </a:r>
          </a:p>
          <a:p>
            <a:r>
              <a:rPr lang="lv-LV" dirty="0"/>
              <a:t>Clean technology.</a:t>
            </a:r>
          </a:p>
          <a:p>
            <a:r>
              <a:rPr lang="lv-LV" dirty="0"/>
              <a:t>Safety.</a:t>
            </a:r>
            <a:endParaRPr lang="en-US" dirty="0"/>
          </a:p>
        </p:txBody>
      </p:sp>
      <p:pic>
        <p:nvPicPr>
          <p:cNvPr id="2050" name="Picture 2" descr="Attēlu rezultāti vaicājumam “problem”">
            <a:extLst>
              <a:ext uri="{FF2B5EF4-FFF2-40B4-BE49-F238E27FC236}">
                <a16:creationId xmlns:a16="http://schemas.microsoft.com/office/drawing/2014/main" id="{3C631836-6FB3-4FC1-8A8C-0D8584DD9187}"/>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128668" y="3774972"/>
            <a:ext cx="3258477" cy="184565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1569371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7DBE3B2-917B-46F0-939C-E1181C047240}"/>
              </a:ext>
            </a:extLst>
          </p:cNvPr>
          <p:cNvSpPr>
            <a:spLocks noGrp="1"/>
          </p:cNvSpPr>
          <p:nvPr>
            <p:ph type="title"/>
          </p:nvPr>
        </p:nvSpPr>
        <p:spPr/>
        <p:txBody>
          <a:bodyPr/>
          <a:lstStyle/>
          <a:p>
            <a:pPr algn="ctr"/>
            <a:r>
              <a:rPr lang="lv-LV" b="1" dirty="0"/>
              <a:t>Transportation and the </a:t>
            </a:r>
            <a:r>
              <a:rPr lang="lv-LV" b="1" dirty="0" err="1"/>
              <a:t>Traffic</a:t>
            </a:r>
            <a:r>
              <a:rPr lang="lv-LV" b="1" dirty="0"/>
              <a:t> </a:t>
            </a:r>
            <a:r>
              <a:rPr lang="lv-LV" b="1" dirty="0" err="1"/>
              <a:t>Problems</a:t>
            </a:r>
            <a:endParaRPr lang="en-US" dirty="0"/>
          </a:p>
        </p:txBody>
      </p:sp>
      <p:sp>
        <p:nvSpPr>
          <p:cNvPr id="3" name="Content Placeholder 2">
            <a:extLst>
              <a:ext uri="{FF2B5EF4-FFF2-40B4-BE49-F238E27FC236}">
                <a16:creationId xmlns:a16="http://schemas.microsoft.com/office/drawing/2014/main" id="{5F1BACF9-6ACA-47CA-9511-F953B8625F2D}"/>
              </a:ext>
            </a:extLst>
          </p:cNvPr>
          <p:cNvSpPr>
            <a:spLocks noGrp="1"/>
          </p:cNvSpPr>
          <p:nvPr>
            <p:ph sz="half" idx="1"/>
          </p:nvPr>
        </p:nvSpPr>
        <p:spPr/>
        <p:txBody>
          <a:bodyPr>
            <a:normAutofit lnSpcReduction="10000"/>
          </a:bodyPr>
          <a:lstStyle/>
          <a:p>
            <a:r>
              <a:rPr lang="lv-LV" dirty="0"/>
              <a:t>Flexibility.</a:t>
            </a:r>
          </a:p>
          <a:p>
            <a:endParaRPr lang="lv-LV" dirty="0"/>
          </a:p>
          <a:p>
            <a:r>
              <a:rPr lang="lv-LV" dirty="0"/>
              <a:t>Efficiency.</a:t>
            </a:r>
          </a:p>
          <a:p>
            <a:endParaRPr lang="lv-LV" dirty="0"/>
          </a:p>
          <a:p>
            <a:r>
              <a:rPr lang="lv-LV" dirty="0"/>
              <a:t>Integration.</a:t>
            </a:r>
          </a:p>
          <a:p>
            <a:endParaRPr lang="lv-LV" dirty="0"/>
          </a:p>
          <a:p>
            <a:r>
              <a:rPr lang="lv-LV" dirty="0"/>
              <a:t>Clean technology.</a:t>
            </a:r>
          </a:p>
          <a:p>
            <a:endParaRPr lang="lv-LV" dirty="0"/>
          </a:p>
          <a:p>
            <a:r>
              <a:rPr lang="lv-LV" dirty="0"/>
              <a:t>Safety.</a:t>
            </a:r>
            <a:endParaRPr lang="en-US" dirty="0"/>
          </a:p>
        </p:txBody>
      </p:sp>
      <p:sp>
        <p:nvSpPr>
          <p:cNvPr id="4" name="Content Placeholder 3">
            <a:extLst>
              <a:ext uri="{FF2B5EF4-FFF2-40B4-BE49-F238E27FC236}">
                <a16:creationId xmlns:a16="http://schemas.microsoft.com/office/drawing/2014/main" id="{AF991B6D-1CD0-4218-AA36-3022A58BDF9E}"/>
              </a:ext>
            </a:extLst>
          </p:cNvPr>
          <p:cNvSpPr>
            <a:spLocks noGrp="1"/>
          </p:cNvSpPr>
          <p:nvPr>
            <p:ph sz="half" idx="2"/>
          </p:nvPr>
        </p:nvSpPr>
        <p:spPr/>
        <p:txBody>
          <a:bodyPr>
            <a:normAutofit lnSpcReduction="10000"/>
          </a:bodyPr>
          <a:lstStyle/>
          <a:p>
            <a:r>
              <a:rPr lang="lv-LV" dirty="0"/>
              <a:t>Choosing which type of transport people prefer to use.</a:t>
            </a:r>
          </a:p>
          <a:p>
            <a:r>
              <a:rPr lang="lv-LV" dirty="0"/>
              <a:t>How reliable is the transport which you are using.</a:t>
            </a:r>
          </a:p>
          <a:p>
            <a:r>
              <a:rPr lang="lv-LV" dirty="0"/>
              <a:t>Planned route which you are going to take.</a:t>
            </a:r>
          </a:p>
          <a:p>
            <a:r>
              <a:rPr lang="lv-LV" dirty="0"/>
              <a:t>From diesel or gasoline to more eco-friendly by using electricity.</a:t>
            </a:r>
          </a:p>
          <a:p>
            <a:r>
              <a:rPr lang="lv-LV" dirty="0"/>
              <a:t>How to reduce injuries or crashes during the trip.</a:t>
            </a:r>
            <a:endParaRPr lang="en-US" dirty="0"/>
          </a:p>
        </p:txBody>
      </p:sp>
    </p:spTree>
    <p:extLst>
      <p:ext uri="{BB962C8B-B14F-4D97-AF65-F5344CB8AC3E}">
        <p14:creationId xmlns:p14="http://schemas.microsoft.com/office/powerpoint/2010/main" val="327033014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EF1BE32-1B4D-4A2D-A623-5D4C67651CBC}"/>
              </a:ext>
            </a:extLst>
          </p:cNvPr>
          <p:cNvSpPr>
            <a:spLocks noGrp="1"/>
          </p:cNvSpPr>
          <p:nvPr>
            <p:ph type="title"/>
          </p:nvPr>
        </p:nvSpPr>
        <p:spPr/>
        <p:txBody>
          <a:bodyPr/>
          <a:lstStyle/>
          <a:p>
            <a:pPr algn="ctr"/>
            <a:r>
              <a:rPr lang="lv-LV" b="1" dirty="0" err="1"/>
              <a:t>Future</a:t>
            </a:r>
            <a:r>
              <a:rPr lang="lv-LV" b="1" dirty="0"/>
              <a:t> </a:t>
            </a:r>
            <a:r>
              <a:rPr lang="lv-LV" b="1" dirty="0" err="1"/>
              <a:t>of</a:t>
            </a:r>
            <a:r>
              <a:rPr lang="lv-LV" b="1" dirty="0"/>
              <a:t> </a:t>
            </a:r>
            <a:r>
              <a:rPr lang="lv-LV" b="1" dirty="0" err="1"/>
              <a:t>smart</a:t>
            </a:r>
            <a:r>
              <a:rPr lang="lv-LV" b="1" dirty="0"/>
              <a:t> </a:t>
            </a:r>
            <a:r>
              <a:rPr lang="lv-LV" b="1" dirty="0" err="1"/>
              <a:t>mobility</a:t>
            </a:r>
            <a:endParaRPr lang="lv-LV" b="1" dirty="0"/>
          </a:p>
        </p:txBody>
      </p:sp>
      <p:sp>
        <p:nvSpPr>
          <p:cNvPr id="3" name="Content Placeholder 2">
            <a:extLst>
              <a:ext uri="{FF2B5EF4-FFF2-40B4-BE49-F238E27FC236}">
                <a16:creationId xmlns:a16="http://schemas.microsoft.com/office/drawing/2014/main" id="{2B03714A-E12B-4758-A42B-DC6C7E605C53}"/>
              </a:ext>
            </a:extLst>
          </p:cNvPr>
          <p:cNvSpPr>
            <a:spLocks noGrp="1"/>
          </p:cNvSpPr>
          <p:nvPr>
            <p:ph sz="half" idx="1"/>
          </p:nvPr>
        </p:nvSpPr>
        <p:spPr/>
        <p:txBody>
          <a:bodyPr/>
          <a:lstStyle/>
          <a:p>
            <a:r>
              <a:rPr lang="lv-LV" dirty="0" err="1"/>
              <a:t>Expectancy</a:t>
            </a:r>
            <a:r>
              <a:rPr lang="lv-LV" dirty="0"/>
              <a:t> </a:t>
            </a:r>
            <a:r>
              <a:rPr lang="lv-LV" dirty="0" err="1"/>
              <a:t>of</a:t>
            </a:r>
            <a:r>
              <a:rPr lang="lv-LV" dirty="0"/>
              <a:t> </a:t>
            </a:r>
            <a:r>
              <a:rPr lang="lv-LV" dirty="0" err="1"/>
              <a:t>future</a:t>
            </a:r>
            <a:r>
              <a:rPr lang="lv-LV" dirty="0"/>
              <a:t> </a:t>
            </a:r>
            <a:r>
              <a:rPr lang="lv-LV" dirty="0" err="1"/>
              <a:t>smart</a:t>
            </a:r>
            <a:r>
              <a:rPr lang="lv-LV" dirty="0"/>
              <a:t> </a:t>
            </a:r>
            <a:r>
              <a:rPr lang="lv-LV" dirty="0" err="1"/>
              <a:t>mobility</a:t>
            </a:r>
            <a:r>
              <a:rPr lang="lv-LV" dirty="0"/>
              <a:t> </a:t>
            </a:r>
            <a:r>
              <a:rPr lang="lv-LV" dirty="0" err="1"/>
              <a:t>is</a:t>
            </a:r>
            <a:r>
              <a:rPr lang="lv-LV" dirty="0"/>
              <a:t> </a:t>
            </a:r>
            <a:r>
              <a:rPr lang="lv-LV" dirty="0" err="1"/>
              <a:t>that</a:t>
            </a:r>
            <a:r>
              <a:rPr lang="lv-LV" dirty="0"/>
              <a:t> </a:t>
            </a:r>
            <a:r>
              <a:rPr lang="lv-LV" dirty="0" err="1"/>
              <a:t>more</a:t>
            </a:r>
            <a:r>
              <a:rPr lang="lv-LV" dirty="0"/>
              <a:t> </a:t>
            </a:r>
            <a:r>
              <a:rPr lang="lv-LV" dirty="0" err="1"/>
              <a:t>population</a:t>
            </a:r>
            <a:r>
              <a:rPr lang="lv-LV" dirty="0"/>
              <a:t> </a:t>
            </a:r>
            <a:r>
              <a:rPr lang="lv-LV" dirty="0" err="1"/>
              <a:t>of</a:t>
            </a:r>
            <a:r>
              <a:rPr lang="lv-LV" dirty="0"/>
              <a:t> </a:t>
            </a:r>
            <a:r>
              <a:rPr lang="lv-LV" dirty="0" err="1"/>
              <a:t>people</a:t>
            </a:r>
            <a:r>
              <a:rPr lang="lv-LV" dirty="0"/>
              <a:t> </a:t>
            </a:r>
            <a:r>
              <a:rPr lang="lv-LV" dirty="0" err="1"/>
              <a:t>will</a:t>
            </a:r>
            <a:r>
              <a:rPr lang="lv-LV" dirty="0"/>
              <a:t> </a:t>
            </a:r>
            <a:r>
              <a:rPr lang="lv-LV" dirty="0" err="1"/>
              <a:t>reduce</a:t>
            </a:r>
            <a:r>
              <a:rPr lang="lv-LV" dirty="0"/>
              <a:t> </a:t>
            </a:r>
            <a:r>
              <a:rPr lang="lv-LV" dirty="0" err="1"/>
              <a:t>the</a:t>
            </a:r>
            <a:r>
              <a:rPr lang="lv-LV" dirty="0"/>
              <a:t> </a:t>
            </a:r>
            <a:r>
              <a:rPr lang="lv-LV" dirty="0" err="1"/>
              <a:t>use</a:t>
            </a:r>
            <a:r>
              <a:rPr lang="lv-LV" dirty="0"/>
              <a:t> </a:t>
            </a:r>
            <a:r>
              <a:rPr lang="lv-LV" dirty="0" err="1"/>
              <a:t>of</a:t>
            </a:r>
            <a:r>
              <a:rPr lang="lv-LV" dirty="0"/>
              <a:t> </a:t>
            </a:r>
            <a:r>
              <a:rPr lang="lv-LV" dirty="0" err="1"/>
              <a:t>diesel</a:t>
            </a:r>
            <a:r>
              <a:rPr lang="lv-LV" dirty="0"/>
              <a:t> </a:t>
            </a:r>
            <a:r>
              <a:rPr lang="lv-LV" dirty="0" err="1"/>
              <a:t>and</a:t>
            </a:r>
            <a:r>
              <a:rPr lang="lv-LV" dirty="0"/>
              <a:t> </a:t>
            </a:r>
            <a:r>
              <a:rPr lang="lv-LV" dirty="0" err="1"/>
              <a:t>gasoline</a:t>
            </a:r>
            <a:r>
              <a:rPr lang="lv-LV" dirty="0"/>
              <a:t> </a:t>
            </a:r>
            <a:r>
              <a:rPr lang="lv-LV" dirty="0" err="1"/>
              <a:t>and</a:t>
            </a:r>
            <a:r>
              <a:rPr lang="lv-LV" dirty="0"/>
              <a:t> </a:t>
            </a:r>
            <a:r>
              <a:rPr lang="lv-LV" dirty="0" err="1"/>
              <a:t>will</a:t>
            </a:r>
            <a:r>
              <a:rPr lang="lv-LV" dirty="0"/>
              <a:t> </a:t>
            </a:r>
            <a:r>
              <a:rPr lang="lv-LV" dirty="0" err="1"/>
              <a:t>use</a:t>
            </a:r>
            <a:r>
              <a:rPr lang="lv-LV" dirty="0"/>
              <a:t> </a:t>
            </a:r>
            <a:r>
              <a:rPr lang="lv-LV" dirty="0" err="1"/>
              <a:t>more</a:t>
            </a:r>
            <a:r>
              <a:rPr lang="lv-LV" dirty="0"/>
              <a:t> </a:t>
            </a:r>
            <a:r>
              <a:rPr lang="lv-LV" dirty="0" err="1"/>
              <a:t>electricity-powered</a:t>
            </a:r>
            <a:r>
              <a:rPr lang="lv-LV" dirty="0"/>
              <a:t> transport. </a:t>
            </a:r>
            <a:r>
              <a:rPr lang="lv-LV" dirty="0" err="1"/>
              <a:t>Using</a:t>
            </a:r>
            <a:r>
              <a:rPr lang="lv-LV" dirty="0"/>
              <a:t> </a:t>
            </a:r>
            <a:r>
              <a:rPr lang="lv-LV" dirty="0" err="1"/>
              <a:t>electric-powered</a:t>
            </a:r>
            <a:r>
              <a:rPr lang="lv-LV" dirty="0"/>
              <a:t> transport </a:t>
            </a:r>
            <a:r>
              <a:rPr lang="lv-LV" dirty="0" err="1"/>
              <a:t>will</a:t>
            </a:r>
            <a:r>
              <a:rPr lang="lv-LV" dirty="0"/>
              <a:t> </a:t>
            </a:r>
            <a:r>
              <a:rPr lang="lv-LV" dirty="0" err="1"/>
              <a:t>reduce</a:t>
            </a:r>
            <a:r>
              <a:rPr lang="lv-LV" dirty="0"/>
              <a:t> CO2 </a:t>
            </a:r>
            <a:r>
              <a:rPr lang="lv-LV" dirty="0" err="1"/>
              <a:t>emissions</a:t>
            </a:r>
            <a:r>
              <a:rPr lang="lv-LV" dirty="0"/>
              <a:t> </a:t>
            </a:r>
            <a:r>
              <a:rPr lang="lv-LV" dirty="0" err="1"/>
              <a:t>in</a:t>
            </a:r>
            <a:r>
              <a:rPr lang="lv-LV" dirty="0"/>
              <a:t> </a:t>
            </a:r>
            <a:r>
              <a:rPr lang="lv-LV" dirty="0" err="1"/>
              <a:t>the</a:t>
            </a:r>
            <a:r>
              <a:rPr lang="lv-LV" dirty="0"/>
              <a:t> </a:t>
            </a:r>
            <a:r>
              <a:rPr lang="lv-LV" dirty="0" err="1"/>
              <a:t>air</a:t>
            </a:r>
            <a:r>
              <a:rPr lang="lv-LV" dirty="0"/>
              <a:t>.</a:t>
            </a:r>
          </a:p>
          <a:p>
            <a:endParaRPr lang="lv-LV" dirty="0"/>
          </a:p>
        </p:txBody>
      </p:sp>
      <p:sp>
        <p:nvSpPr>
          <p:cNvPr id="4" name="Content Placeholder 3">
            <a:extLst>
              <a:ext uri="{FF2B5EF4-FFF2-40B4-BE49-F238E27FC236}">
                <a16:creationId xmlns:a16="http://schemas.microsoft.com/office/drawing/2014/main" id="{012E6373-F38B-4FB1-9392-A7BB03901127}"/>
              </a:ext>
            </a:extLst>
          </p:cNvPr>
          <p:cNvSpPr>
            <a:spLocks noGrp="1"/>
          </p:cNvSpPr>
          <p:nvPr>
            <p:ph sz="half" idx="2"/>
          </p:nvPr>
        </p:nvSpPr>
        <p:spPr/>
        <p:txBody>
          <a:bodyPr/>
          <a:lstStyle/>
          <a:p>
            <a:endParaRPr lang="lv-LV" dirty="0"/>
          </a:p>
          <a:p>
            <a:endParaRPr lang="lv-LV" dirty="0"/>
          </a:p>
          <a:p>
            <a:endParaRPr lang="lv-LV" dirty="0"/>
          </a:p>
          <a:p>
            <a:endParaRPr lang="lv-LV" dirty="0"/>
          </a:p>
          <a:p>
            <a:endParaRPr lang="lv-LV" dirty="0"/>
          </a:p>
          <a:p>
            <a:r>
              <a:rPr lang="lv-LV" dirty="0"/>
              <a:t>https://www.robeco.com/en/insights/2019/02/the-future-of-transport-is-smart-mobility.html</a:t>
            </a:r>
          </a:p>
        </p:txBody>
      </p:sp>
      <p:pic>
        <p:nvPicPr>
          <p:cNvPr id="1026" name="Picture 2" descr="Image result for charging tesla">
            <a:extLst>
              <a:ext uri="{FF2B5EF4-FFF2-40B4-BE49-F238E27FC236}">
                <a16:creationId xmlns:a16="http://schemas.microsoft.com/office/drawing/2014/main" id="{AE92924B-F2FB-4FFD-874F-5E1EA080A4DC}"/>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471511" y="1921318"/>
            <a:ext cx="4107883" cy="235421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3267879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A5F39A9-2705-40D4-A100-6CAD389002ED}"/>
              </a:ext>
            </a:extLst>
          </p:cNvPr>
          <p:cNvSpPr>
            <a:spLocks noGrp="1"/>
          </p:cNvSpPr>
          <p:nvPr>
            <p:ph type="title"/>
          </p:nvPr>
        </p:nvSpPr>
        <p:spPr/>
        <p:txBody>
          <a:bodyPr/>
          <a:lstStyle/>
          <a:p>
            <a:pPr algn="ctr"/>
            <a:r>
              <a:rPr lang="lv-LV" dirty="0" err="1"/>
              <a:t>New</a:t>
            </a:r>
            <a:r>
              <a:rPr lang="lv-LV" dirty="0"/>
              <a:t> </a:t>
            </a:r>
            <a:r>
              <a:rPr lang="lv-LV" dirty="0" err="1"/>
              <a:t>facts</a:t>
            </a:r>
            <a:endParaRPr lang="lv-LV" dirty="0"/>
          </a:p>
        </p:txBody>
      </p:sp>
      <p:sp>
        <p:nvSpPr>
          <p:cNvPr id="3" name="Content Placeholder 2">
            <a:extLst>
              <a:ext uri="{FF2B5EF4-FFF2-40B4-BE49-F238E27FC236}">
                <a16:creationId xmlns:a16="http://schemas.microsoft.com/office/drawing/2014/main" id="{10F6BE42-66C9-40E1-BCD9-E9E281D6E236}"/>
              </a:ext>
            </a:extLst>
          </p:cNvPr>
          <p:cNvSpPr>
            <a:spLocks noGrp="1"/>
          </p:cNvSpPr>
          <p:nvPr>
            <p:ph sz="half" idx="1"/>
          </p:nvPr>
        </p:nvSpPr>
        <p:spPr/>
        <p:txBody>
          <a:bodyPr>
            <a:normAutofit lnSpcReduction="10000"/>
          </a:bodyPr>
          <a:lstStyle/>
          <a:p>
            <a:r>
              <a:rPr lang="lv-LV" dirty="0" err="1"/>
              <a:t>According</a:t>
            </a:r>
            <a:r>
              <a:rPr lang="lv-LV" dirty="0"/>
              <a:t> to 2020 </a:t>
            </a:r>
            <a:r>
              <a:rPr lang="lv-LV" dirty="0" err="1"/>
              <a:t>statistic</a:t>
            </a:r>
            <a:r>
              <a:rPr lang="lv-LV" dirty="0"/>
              <a:t> </a:t>
            </a:r>
            <a:r>
              <a:rPr lang="lv-LV" dirty="0" err="1"/>
              <a:t>there</a:t>
            </a:r>
            <a:r>
              <a:rPr lang="lv-LV" dirty="0"/>
              <a:t> </a:t>
            </a:r>
            <a:r>
              <a:rPr lang="lv-LV" dirty="0" err="1"/>
              <a:t>are</a:t>
            </a:r>
            <a:r>
              <a:rPr lang="lv-LV" dirty="0"/>
              <a:t> 97500 </a:t>
            </a:r>
            <a:r>
              <a:rPr lang="lv-LV" dirty="0" err="1"/>
              <a:t>electro</a:t>
            </a:r>
            <a:r>
              <a:rPr lang="lv-LV" dirty="0"/>
              <a:t> </a:t>
            </a:r>
            <a:r>
              <a:rPr lang="lv-LV" dirty="0" err="1"/>
              <a:t>vehicles</a:t>
            </a:r>
            <a:r>
              <a:rPr lang="lv-LV" dirty="0"/>
              <a:t> </a:t>
            </a:r>
            <a:r>
              <a:rPr lang="lv-LV" dirty="0" err="1"/>
              <a:t>in</a:t>
            </a:r>
            <a:r>
              <a:rPr lang="lv-LV" dirty="0"/>
              <a:t> </a:t>
            </a:r>
            <a:r>
              <a:rPr lang="lv-LV" dirty="0" err="1"/>
              <a:t>Europe</a:t>
            </a:r>
            <a:r>
              <a:rPr lang="lv-LV" dirty="0"/>
              <a:t> </a:t>
            </a:r>
          </a:p>
          <a:p>
            <a:r>
              <a:rPr lang="lv-LV" dirty="0" err="1"/>
              <a:t>We</a:t>
            </a:r>
            <a:r>
              <a:rPr lang="lv-LV" dirty="0"/>
              <a:t> </a:t>
            </a:r>
            <a:r>
              <a:rPr lang="lv-LV" dirty="0" err="1"/>
              <a:t>aim</a:t>
            </a:r>
            <a:r>
              <a:rPr lang="lv-LV" dirty="0"/>
              <a:t> </a:t>
            </a:r>
            <a:r>
              <a:rPr lang="lv-LV" dirty="0" err="1"/>
              <a:t>for</a:t>
            </a:r>
            <a:r>
              <a:rPr lang="lv-LV" dirty="0"/>
              <a:t> 13 000 000 </a:t>
            </a:r>
            <a:r>
              <a:rPr lang="lv-LV" dirty="0" err="1"/>
              <a:t>in</a:t>
            </a:r>
            <a:r>
              <a:rPr lang="lv-LV" dirty="0"/>
              <a:t> 2025</a:t>
            </a:r>
          </a:p>
          <a:p>
            <a:r>
              <a:rPr lang="lv-LV" dirty="0" err="1"/>
              <a:t>In</a:t>
            </a:r>
            <a:r>
              <a:rPr lang="lv-LV" dirty="0"/>
              <a:t> Latvia 1000, Baltics - 5400</a:t>
            </a:r>
          </a:p>
        </p:txBody>
      </p:sp>
      <p:sp>
        <p:nvSpPr>
          <p:cNvPr id="4" name="Content Placeholder 3">
            <a:extLst>
              <a:ext uri="{FF2B5EF4-FFF2-40B4-BE49-F238E27FC236}">
                <a16:creationId xmlns:a16="http://schemas.microsoft.com/office/drawing/2014/main" id="{D62F4DA3-DDCC-40C9-84E1-DB9FA3991AAB}"/>
              </a:ext>
            </a:extLst>
          </p:cNvPr>
          <p:cNvSpPr>
            <a:spLocks noGrp="1"/>
          </p:cNvSpPr>
          <p:nvPr>
            <p:ph sz="half" idx="2"/>
          </p:nvPr>
        </p:nvSpPr>
        <p:spPr/>
        <p:txBody>
          <a:bodyPr>
            <a:normAutofit lnSpcReduction="10000"/>
          </a:bodyPr>
          <a:lstStyle/>
          <a:p>
            <a:r>
              <a:rPr lang="lv-LV" dirty="0" err="1"/>
              <a:t>Goal</a:t>
            </a:r>
            <a:r>
              <a:rPr lang="lv-LV" dirty="0"/>
              <a:t> </a:t>
            </a:r>
            <a:r>
              <a:rPr lang="lv-LV" dirty="0" err="1"/>
              <a:t>for</a:t>
            </a:r>
            <a:r>
              <a:rPr lang="lv-LV" dirty="0"/>
              <a:t> </a:t>
            </a:r>
            <a:r>
              <a:rPr lang="lv-LV" dirty="0" err="1"/>
              <a:t>Europe</a:t>
            </a:r>
            <a:r>
              <a:rPr lang="lv-LV" dirty="0"/>
              <a:t>- </a:t>
            </a:r>
            <a:r>
              <a:rPr lang="lv-LV" dirty="0" err="1"/>
              <a:t>Lower</a:t>
            </a:r>
            <a:r>
              <a:rPr lang="lv-LV" dirty="0"/>
              <a:t> </a:t>
            </a:r>
            <a:r>
              <a:rPr lang="lv-LV" dirty="0" err="1"/>
              <a:t>the</a:t>
            </a:r>
            <a:r>
              <a:rPr lang="lv-LV" dirty="0"/>
              <a:t> </a:t>
            </a:r>
            <a:r>
              <a:rPr lang="lv-LV" dirty="0" err="1"/>
              <a:t>emission</a:t>
            </a:r>
            <a:r>
              <a:rPr lang="lv-LV" dirty="0"/>
              <a:t> </a:t>
            </a:r>
            <a:r>
              <a:rPr lang="lv-LV" dirty="0" err="1"/>
              <a:t>from</a:t>
            </a:r>
            <a:r>
              <a:rPr lang="lv-LV" dirty="0"/>
              <a:t> cars </a:t>
            </a:r>
            <a:r>
              <a:rPr lang="lv-LV" dirty="0" err="1"/>
              <a:t>for</a:t>
            </a:r>
            <a:r>
              <a:rPr lang="lv-LV" dirty="0"/>
              <a:t> 90% </a:t>
            </a:r>
            <a:r>
              <a:rPr lang="lv-LV" dirty="0" err="1"/>
              <a:t>until</a:t>
            </a:r>
            <a:r>
              <a:rPr lang="lv-LV" dirty="0"/>
              <a:t> 2050.</a:t>
            </a:r>
          </a:p>
          <a:p>
            <a:pPr marL="0" indent="0">
              <a:buNone/>
            </a:pPr>
            <a:r>
              <a:rPr lang="lv-LV" dirty="0" err="1"/>
              <a:t>Where</a:t>
            </a:r>
            <a:r>
              <a:rPr lang="lv-LV" dirty="0"/>
              <a:t> do </a:t>
            </a:r>
            <a:r>
              <a:rPr lang="lv-LV" dirty="0" err="1"/>
              <a:t>the</a:t>
            </a:r>
            <a:r>
              <a:rPr lang="lv-LV" dirty="0"/>
              <a:t> </a:t>
            </a:r>
            <a:r>
              <a:rPr lang="lv-LV" dirty="0" err="1"/>
              <a:t>emissions</a:t>
            </a:r>
            <a:r>
              <a:rPr lang="lv-LV" dirty="0"/>
              <a:t> </a:t>
            </a:r>
            <a:r>
              <a:rPr lang="lv-LV" dirty="0" err="1"/>
              <a:t>come</a:t>
            </a:r>
            <a:r>
              <a:rPr lang="lv-LV" dirty="0"/>
              <a:t> </a:t>
            </a:r>
            <a:r>
              <a:rPr lang="lv-LV" dirty="0" err="1"/>
              <a:t>from</a:t>
            </a:r>
            <a:r>
              <a:rPr lang="lv-LV" dirty="0"/>
              <a:t>?</a:t>
            </a:r>
          </a:p>
          <a:p>
            <a:r>
              <a:rPr lang="lv-LV" dirty="0" err="1"/>
              <a:t>Ground</a:t>
            </a:r>
            <a:r>
              <a:rPr lang="lv-LV" dirty="0"/>
              <a:t> transport - 71,7%</a:t>
            </a:r>
          </a:p>
          <a:p>
            <a:r>
              <a:rPr lang="lv-LV" dirty="0" err="1"/>
              <a:t>Air</a:t>
            </a:r>
            <a:r>
              <a:rPr lang="lv-LV" dirty="0"/>
              <a:t> transport – 13,9%</a:t>
            </a:r>
          </a:p>
          <a:p>
            <a:r>
              <a:rPr lang="lv-LV" dirty="0" err="1"/>
              <a:t>Water</a:t>
            </a:r>
            <a:r>
              <a:rPr lang="lv-LV" dirty="0"/>
              <a:t> transport– 13,3%</a:t>
            </a:r>
          </a:p>
          <a:p>
            <a:r>
              <a:rPr lang="lv-LV" dirty="0" err="1"/>
              <a:t>Railway</a:t>
            </a:r>
            <a:r>
              <a:rPr lang="lv-LV" dirty="0"/>
              <a:t> – 0,5%</a:t>
            </a:r>
          </a:p>
          <a:p>
            <a:r>
              <a:rPr lang="lv-LV" dirty="0" err="1"/>
              <a:t>Other</a:t>
            </a:r>
            <a:r>
              <a:rPr lang="lv-LV" dirty="0"/>
              <a:t> – 0,5%</a:t>
            </a:r>
          </a:p>
          <a:p>
            <a:endParaRPr lang="lv-LV" dirty="0"/>
          </a:p>
        </p:txBody>
      </p:sp>
    </p:spTree>
    <p:extLst>
      <p:ext uri="{BB962C8B-B14F-4D97-AF65-F5344CB8AC3E}">
        <p14:creationId xmlns:p14="http://schemas.microsoft.com/office/powerpoint/2010/main" val="55022950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7BEB60-FDE1-48A8-A668-87C66C2ADF8C}"/>
              </a:ext>
            </a:extLst>
          </p:cNvPr>
          <p:cNvSpPr>
            <a:spLocks noGrp="1"/>
          </p:cNvSpPr>
          <p:nvPr>
            <p:ph type="title"/>
          </p:nvPr>
        </p:nvSpPr>
        <p:spPr/>
        <p:txBody>
          <a:bodyPr/>
          <a:lstStyle/>
          <a:p>
            <a:pPr algn="ctr"/>
            <a:r>
              <a:rPr lang="lv-LV" b="1" dirty="0" err="1"/>
              <a:t>Thank</a:t>
            </a:r>
            <a:r>
              <a:rPr lang="lv-LV" b="1" dirty="0"/>
              <a:t> you </a:t>
            </a:r>
            <a:r>
              <a:rPr lang="lv-LV" b="1" dirty="0" err="1"/>
              <a:t>for</a:t>
            </a:r>
            <a:r>
              <a:rPr lang="lv-LV" b="1" dirty="0"/>
              <a:t> </a:t>
            </a:r>
            <a:r>
              <a:rPr lang="lv-LV" b="1" dirty="0" err="1"/>
              <a:t>your</a:t>
            </a:r>
            <a:r>
              <a:rPr lang="lv-LV" b="1" dirty="0"/>
              <a:t> </a:t>
            </a:r>
            <a:r>
              <a:rPr lang="lv-LV" b="1" dirty="0" err="1"/>
              <a:t>attention</a:t>
            </a:r>
            <a:r>
              <a:rPr lang="lv-LV" b="1" dirty="0"/>
              <a:t>!</a:t>
            </a:r>
          </a:p>
        </p:txBody>
      </p:sp>
      <p:pic>
        <p:nvPicPr>
          <p:cNvPr id="2050" name="Picture 2" descr="Image result for thank you for your attention">
            <a:extLst>
              <a:ext uri="{FF2B5EF4-FFF2-40B4-BE49-F238E27FC236}">
                <a16:creationId xmlns:a16="http://schemas.microsoft.com/office/drawing/2014/main" id="{7A758B3F-537D-4122-A63D-CDDAA61F57B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972589" y="1538250"/>
            <a:ext cx="4246821" cy="49546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19764361"/>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520</TotalTime>
  <Words>792</Words>
  <Application>Microsoft Office PowerPoint</Application>
  <PresentationFormat>Widescreen</PresentationFormat>
  <Paragraphs>94</Paragraphs>
  <Slides>16</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16</vt:i4>
      </vt:variant>
    </vt:vector>
  </HeadingPairs>
  <TitlesOfParts>
    <vt:vector size="21" baseType="lpstr">
      <vt:lpstr>Arial</vt:lpstr>
      <vt:lpstr>Calibri</vt:lpstr>
      <vt:lpstr>Calibri Light</vt:lpstr>
      <vt:lpstr>Times New Roman</vt:lpstr>
      <vt:lpstr>Office Theme</vt:lpstr>
      <vt:lpstr>SMART MOBILITY</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Newspaper and magazine materials on smart mobility.</vt:lpstr>
      <vt:lpstr>When new technologies come together: The coming wave of futuristic transportation </vt:lpstr>
      <vt:lpstr>Transportation and the Traffic Problems </vt:lpstr>
      <vt:lpstr>Transportation and the Traffic Problems</vt:lpstr>
      <vt:lpstr>Future of smart mobility</vt:lpstr>
      <vt:lpstr>New facts</vt:lpstr>
      <vt:lpstr>Thank you for your attention!</vt:lpstr>
    </vt:vector>
  </TitlesOfParts>
  <Company>RD</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Aina Kalniete</dc:creator>
  <cp:lastModifiedBy>Lietotajs</cp:lastModifiedBy>
  <cp:revision>39</cp:revision>
  <dcterms:created xsi:type="dcterms:W3CDTF">2020-01-21T11:39:55Z</dcterms:created>
  <dcterms:modified xsi:type="dcterms:W3CDTF">2022-09-21T13:26:02Z</dcterms:modified>
</cp:coreProperties>
</file>