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316" r:id="rId6"/>
    <p:sldId id="317" r:id="rId7"/>
    <p:sldId id="277" r:id="rId8"/>
    <p:sldId id="279" r:id="rId9"/>
    <p:sldId id="318" r:id="rId10"/>
    <p:sldId id="330" r:id="rId11"/>
    <p:sldId id="329" r:id="rId12"/>
    <p:sldId id="319" r:id="rId13"/>
    <p:sldId id="326" r:id="rId14"/>
    <p:sldId id="327" r:id="rId15"/>
    <p:sldId id="328" r:id="rId16"/>
    <p:sldId id="320" r:id="rId17"/>
    <p:sldId id="321" r:id="rId18"/>
    <p:sldId id="322" r:id="rId19"/>
    <p:sldId id="323" r:id="rId20"/>
    <p:sldId id="324" r:id="rId21"/>
    <p:sldId id="325" r:id="rId22"/>
    <p:sldId id="331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-Maria Boehler" initials="E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80" d="100"/>
          <a:sy n="80" d="100"/>
        </p:scale>
        <p:origin x="-30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4T21:04:18.884" idx="1">
    <p:pos x="3486" y="117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1A253C-9F43-4028-86D1-B7CDCC6D8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1428440-087F-4853-A93B-0F0BE7626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BDB265E-433D-4637-A1E9-9B39575E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91E9B47-2E2A-407C-8AFA-76DCC540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3BB8085-631C-4051-8983-E559F1B4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75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05A604-0DED-40BA-8ECF-74FED855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F5B0A59-A798-4908-8188-02D8DBFE4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E246F00-A6B5-4D62-8DB8-79161F10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2E63B1C-C1F7-4594-8A95-B3DDEA54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C2CCD61-B96D-4508-9640-09EBE1A4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66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602CFC33-5FBD-4C10-A5CB-36D129E4D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F7C97B0-66C8-4E81-AB37-ADBC9169D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F27E8AF-9FC0-49BE-98C4-8017CDB5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F88C783-6490-4699-9CB0-9E7A5A43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B06C0B5-9283-455F-988B-36BFA2C8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8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9B2D8E-01F5-4969-B7DE-FD2E7050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A5240C1-588B-4138-A77E-72C8DE63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6058BE-7764-495B-9058-EAAEC54C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EC8C6A2-E186-418B-AA81-5B76EA93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5E26359-CE16-483C-9069-CFE1487C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9920C2-4B78-49AF-BA98-B33FD3ED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EEB5A2A-8265-46AB-840E-5B1390CA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DAB1AEB-333C-458C-A1CF-36C43AD9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8CE9227-3875-458D-8E85-1F7FB4D3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6CB1EBD-154A-4B56-8E44-07BAC16E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93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DDFEC7-E244-4C27-9931-FBED87CA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28E6FFD-4CC2-45B5-9BB9-9820DEA9A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1B993C6-5948-467C-9A4D-5DCF7E92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B5E98CA-1ADA-45D3-9BC7-FAFC4F66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50689EE-3C80-48FE-B4F8-40228B98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5CE3D54-6650-4661-B636-78DDE16B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9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8C476B-95A1-476F-9964-9A598FEC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65272E4-4BA8-4334-8405-C2BF47F3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C4367D1-2971-4DC7-A947-CD070C43D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DE77B94-1F52-4683-BD70-A034AAA10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C972E5A-72C0-47DA-97F4-B05256D0B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FF96D99D-41B2-4383-B956-1C60154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1DDE41F-9B89-49A9-9CCB-1FB8BF9E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BA1B9127-AF36-45D5-ADF3-A74A5741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1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C11080-1B6D-4FA9-9C9E-598F82E7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D1DBA1A7-FDBE-45FC-A46A-039137DA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0829459-C901-438A-9209-8323EAD9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403ECDD-3753-4994-994A-A3EDBCEF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82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4EF6986-8B2A-465E-AC13-8DFA6A0B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40E1287-3696-43CD-8FA8-3863E51C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00A6AD9-8ACE-4883-B129-5EF4FF03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06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15C525-55B2-45C3-86E3-C8002FB1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168971C-205E-4E9A-A9DB-9688033B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D76AD65-D689-4D77-8E09-50732607D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72F2CEC-4836-4A7F-A766-D62D8410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CAA4641-F0CA-42F2-9C7A-0C975B84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45463D6-8BC0-4FFD-8B20-D64AE0E3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32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ACFA78-024F-45E3-BD72-22A21E36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EE4505A-2D9E-48DA-9089-42C7BBD25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666DB8-AE41-4489-99BF-52D6C868A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DA42B1C-4FFD-4107-9F86-4561812E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749165F-CA9A-4973-98DB-0CDFC4DE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0ADF407-1BB8-403E-BD39-351279A9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0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F81C834-FE85-48A1-873E-746386D0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6E13EF3-DBAC-4505-AA19-C58A9D999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7D5F49E-78D8-4FDA-9F38-3DF62BC1E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B8BE-2D94-4DEB-AB2E-747675856A35}" type="datetimeFigureOut">
              <a:rPr lang="de-DE" smtClean="0"/>
              <a:t>17.11.2019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BC6863E-F9E2-46A2-9C3E-245ED15FB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A695DE3-21E4-432C-BB74-ECEF9D64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694E-1776-4D0E-A5E5-F261735CAB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4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ilium.europa.eu/en/eu-strategic-agenda-2019-202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-smartcities.e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c.europa.e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youtube" TargetMode="External"/><Relationship Id="rId5" Type="http://schemas.openxmlformats.org/officeDocument/2006/relationships/hyperlink" Target="http://www.eesc.europa.eu/twitter" TargetMode="External"/><Relationship Id="rId4" Type="http://schemas.openxmlformats.org/officeDocument/2006/relationships/hyperlink" Target="http://www.eesc.europa.eu/faceboo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c.europa.eu/?i=portal.en.member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sc.europa.eu/?i=portal.en.documents#/boxTab1-2" TargetMode="External"/><Relationship Id="rId4" Type="http://schemas.openxmlformats.org/officeDocument/2006/relationships/hyperlink" Target="http://dm.eesc.europa.eu/EESCDocumentSearch/Pages/opinionssearch.aspx?culture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c.europa.eu/?i=portal.en.traineeships" TargetMode="External"/><Relationship Id="rId2" Type="http://schemas.openxmlformats.org/officeDocument/2006/relationships/hyperlink" Target="http://www.eesc.europa.eu/?i=portal.en.member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37C10D-1F13-4D52-9724-54C3E4210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Brussels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benefit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16811CB-C7F8-4982-82C5-F1EB0FE59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Eva-</a:t>
            </a:r>
            <a:r>
              <a:rPr lang="de-DE" dirty="0" err="1"/>
              <a:t>Maria`s</a:t>
            </a:r>
            <a:r>
              <a:rPr lang="de-DE" dirty="0"/>
              <a:t>  </a:t>
            </a:r>
            <a:r>
              <a:rPr lang="de-DE" dirty="0" err="1"/>
              <a:t>selection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7C7838-DBED-4BBD-B229-0EEC8EAC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533"/>
            <a:ext cx="10515600" cy="48155"/>
          </a:xfrm>
        </p:spPr>
        <p:txBody>
          <a:bodyPr>
            <a:normAutofit fontScale="900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European </a:t>
            </a:r>
            <a:r>
              <a:rPr lang="de-DE" dirty="0" err="1"/>
              <a:t>Commission</a:t>
            </a:r>
            <a:r>
              <a:rPr lang="de-DE" dirty="0"/>
              <a:t> </a:t>
            </a:r>
            <a:r>
              <a:rPr lang="de-DE" sz="1800" dirty="0"/>
              <a:t>(</a:t>
            </a:r>
            <a:r>
              <a:rPr lang="de-DE" sz="1800" dirty="0" err="1"/>
              <a:t>basic</a:t>
            </a:r>
            <a:r>
              <a:rPr lang="de-DE" sz="1800" dirty="0"/>
              <a:t> </a:t>
            </a:r>
            <a:r>
              <a:rPr lang="de-DE" sz="1800" dirty="0" err="1"/>
              <a:t>preesentation</a:t>
            </a:r>
            <a:r>
              <a:rPr lang="de-DE" sz="1800" dirty="0"/>
              <a:t>)</a:t>
            </a:r>
            <a:br>
              <a:rPr lang="de-DE" sz="1800" dirty="0"/>
            </a:br>
            <a:r>
              <a:rPr lang="de-DE" sz="1800" dirty="0" err="1"/>
              <a:t>Protecting</a:t>
            </a:r>
            <a:r>
              <a:rPr lang="de-DE" sz="1800" dirty="0"/>
              <a:t> </a:t>
            </a:r>
            <a:r>
              <a:rPr lang="de-DE" sz="1800" dirty="0" err="1"/>
              <a:t>citizens</a:t>
            </a:r>
            <a:r>
              <a:rPr lang="de-DE" sz="1800" dirty="0"/>
              <a:t> and </a:t>
            </a:r>
            <a:r>
              <a:rPr lang="de-DE" sz="1800" dirty="0" err="1"/>
              <a:t>freedoms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 err="1"/>
              <a:t>Developing</a:t>
            </a:r>
            <a:r>
              <a:rPr lang="de-DE" sz="1800" dirty="0"/>
              <a:t> a strong and </a:t>
            </a:r>
            <a:r>
              <a:rPr lang="de-DE" sz="1800" dirty="0" err="1"/>
              <a:t>vibrant</a:t>
            </a:r>
            <a:r>
              <a:rPr lang="de-DE" sz="1800" dirty="0"/>
              <a:t> </a:t>
            </a:r>
            <a:r>
              <a:rPr lang="de-DE" sz="1800" dirty="0" err="1"/>
              <a:t>economic</a:t>
            </a:r>
            <a:r>
              <a:rPr lang="de-DE" sz="1800" dirty="0"/>
              <a:t> </a:t>
            </a:r>
            <a:r>
              <a:rPr lang="de-DE" sz="1800" dirty="0" err="1"/>
              <a:t>base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Building a </a:t>
            </a:r>
            <a:r>
              <a:rPr lang="de-DE" sz="1800" dirty="0" err="1"/>
              <a:t>climate</a:t>
            </a:r>
            <a:r>
              <a:rPr lang="de-DE" sz="1800" dirty="0"/>
              <a:t>-neutral, </a:t>
            </a:r>
            <a:r>
              <a:rPr lang="de-DE" sz="1800" dirty="0" err="1"/>
              <a:t>green</a:t>
            </a:r>
            <a:r>
              <a:rPr lang="de-DE" sz="1800" dirty="0"/>
              <a:t>, fair and social Europe</a:t>
            </a:r>
            <a:r>
              <a:rPr lang="de-DE" dirty="0">
                <a:solidFill>
                  <a:srgbClr val="FFC000"/>
                </a:solidFill>
              </a:rPr>
              <a:t/>
            </a:r>
            <a:br>
              <a:rPr lang="de-DE" dirty="0">
                <a:solidFill>
                  <a:srgbClr val="FFC000"/>
                </a:solidFill>
              </a:rPr>
            </a:br>
            <a:r>
              <a:rPr lang="de-DE" sz="2200" dirty="0" err="1"/>
              <a:t>Promoting</a:t>
            </a:r>
            <a:r>
              <a:rPr lang="de-DE" sz="2200" dirty="0"/>
              <a:t> European </a:t>
            </a:r>
            <a:r>
              <a:rPr lang="de-DE" sz="2200" dirty="0" err="1"/>
              <a:t>interests</a:t>
            </a:r>
            <a:r>
              <a:rPr lang="de-DE" sz="2200" dirty="0"/>
              <a:t> and </a:t>
            </a:r>
            <a:r>
              <a:rPr lang="de-DE" sz="2200" dirty="0" err="1"/>
              <a:t>values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global </a:t>
            </a:r>
            <a:r>
              <a:rPr lang="de-DE" sz="2200" dirty="0" err="1"/>
              <a:t>stage</a:t>
            </a:r>
            <a:r>
              <a:rPr lang="fr-BE" dirty="0">
                <a:solidFill>
                  <a:srgbClr val="FFC000"/>
                </a:solidFill>
              </a:rPr>
              <a:t/>
            </a:r>
            <a:br>
              <a:rPr lang="fr-BE" dirty="0">
                <a:solidFill>
                  <a:srgbClr val="FFC000"/>
                </a:solidFill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ECBE656-8742-4DCF-AB73-5A3E37B8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4421"/>
            <a:ext cx="10515600" cy="3402541"/>
          </a:xfrm>
        </p:spPr>
        <p:txBody>
          <a:bodyPr>
            <a:normAutofit fontScale="92500" lnSpcReduction="10000"/>
          </a:bodyPr>
          <a:lstStyle/>
          <a:p>
            <a:r>
              <a:rPr lang="de-DE" b="1" u="sng" dirty="0"/>
              <a:t>EU 2019-2024 </a:t>
            </a:r>
            <a:r>
              <a:rPr lang="de-DE" b="1" u="sng" dirty="0" err="1"/>
              <a:t>strategic</a:t>
            </a:r>
            <a:r>
              <a:rPr lang="de-DE" b="1" u="sng" dirty="0"/>
              <a:t> </a:t>
            </a:r>
            <a:r>
              <a:rPr lang="de-DE" b="1" u="sng" dirty="0" err="1"/>
              <a:t>agenda</a:t>
            </a:r>
            <a:endParaRPr lang="de-DE" b="1" u="sng" dirty="0"/>
          </a:p>
          <a:p>
            <a:endParaRPr lang="de-DE" dirty="0"/>
          </a:p>
          <a:p>
            <a:r>
              <a:rPr lang="en-US" dirty="0">
                <a:latin typeface="Arial" charset="0"/>
              </a:rPr>
              <a:t>based on </a:t>
            </a:r>
            <a:r>
              <a:rPr lang="fr-BE" dirty="0">
                <a:hlinkClick r:id="rId2"/>
              </a:rPr>
              <a:t>https://www.consilium.europa.eu/en/eu-strategic-agenda-2019-2024/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At its meeting in Brussels on 20 June 2019, the European Council agreed on an </a:t>
            </a:r>
            <a:r>
              <a:rPr lang="en-US" b="1" dirty="0">
                <a:latin typeface="Arial" charset="0"/>
              </a:rPr>
              <a:t>agenda for the EU for the next five years</a:t>
            </a:r>
            <a:r>
              <a:rPr lang="en-US" dirty="0">
                <a:latin typeface="Arial" charset="0"/>
              </a:rPr>
              <a:t>, based on a proposal made by the </a:t>
            </a:r>
            <a:r>
              <a:rPr lang="en-US" b="1" dirty="0">
                <a:latin typeface="Arial" charset="0"/>
              </a:rPr>
              <a:t>European Commission</a:t>
            </a:r>
            <a:r>
              <a:rPr lang="en-US" dirty="0">
                <a:latin typeface="Arial" charset="0"/>
              </a:rPr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B088AE7-F641-4D96-9E79-3620E949E487}"/>
              </a:ext>
            </a:extLst>
          </p:cNvPr>
          <p:cNvSpPr/>
          <p:nvPr/>
        </p:nvSpPr>
        <p:spPr>
          <a:xfrm>
            <a:off x="3048000" y="168331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e-DE" sz="800" dirty="0">
              <a:latin typeface="Verdana" panose="020B0604030504040204" pitchFamily="34" charset="0"/>
            </a:endParaRPr>
          </a:p>
          <a:p>
            <a:r>
              <a:rPr lang="en-US" sz="800" dirty="0">
                <a:latin typeface="Verdana" panose="020B0604030504040204" pitchFamily="34" charset="0"/>
              </a:rPr>
              <a:t> </a:t>
            </a:r>
            <a:r>
              <a:rPr lang="en-US" b="1" dirty="0">
                <a:latin typeface="Verdana" panose="020B0604030504040204" pitchFamily="34" charset="0"/>
              </a:rPr>
              <a:t>Supporting cities in transition to sustainable transport –EU urban mobility policy</a:t>
            </a:r>
          </a:p>
          <a:p>
            <a:endParaRPr lang="en-US" b="1" dirty="0">
              <a:latin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</a:endParaRPr>
          </a:p>
          <a:p>
            <a:endParaRPr lang="de-DE" sz="2000" dirty="0"/>
          </a:p>
          <a:p>
            <a:endParaRPr lang="de-DE" dirty="0"/>
          </a:p>
          <a:p>
            <a:r>
              <a:rPr lang="de-DE" dirty="0"/>
              <a:t> Piotr </a:t>
            </a:r>
            <a:r>
              <a:rPr lang="de-DE" dirty="0" err="1"/>
              <a:t>RapaczCoordinator</a:t>
            </a:r>
            <a:r>
              <a:rPr lang="de-DE" dirty="0"/>
              <a:t>, Urban </a:t>
            </a:r>
            <a:r>
              <a:rPr lang="de-DE" dirty="0" err="1"/>
              <a:t>mobilityEuropean</a:t>
            </a:r>
            <a:r>
              <a:rPr lang="de-DE" dirty="0"/>
              <a:t> </a:t>
            </a:r>
            <a:r>
              <a:rPr lang="de-DE" dirty="0" err="1"/>
              <a:t>Commission</a:t>
            </a:r>
            <a:r>
              <a:rPr lang="de-DE" dirty="0"/>
              <a:t>, DG MOVE, </a:t>
            </a:r>
            <a:r>
              <a:rPr lang="de-DE" dirty="0" err="1"/>
              <a:t>Sustainable</a:t>
            </a:r>
            <a:r>
              <a:rPr lang="de-DE" dirty="0"/>
              <a:t>&amp; Intelligent Transport Unit (B.4.)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47EE218-F798-4E0A-9429-4502C7577FBC}"/>
              </a:ext>
            </a:extLst>
          </p:cNvPr>
          <p:cNvSpPr txBox="1"/>
          <p:nvPr/>
        </p:nvSpPr>
        <p:spPr>
          <a:xfrm>
            <a:off x="2899611" y="902368"/>
            <a:ext cx="656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European </a:t>
            </a:r>
            <a:r>
              <a:rPr lang="de-DE" sz="3600" b="1" dirty="0" err="1"/>
              <a:t>Commission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1883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6983B6-0F83-40BC-8B19-242EC8C85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European </a:t>
            </a:r>
            <a:r>
              <a:rPr lang="de-DE" b="1" dirty="0" err="1"/>
              <a:t>Commission</a:t>
            </a:r>
            <a:r>
              <a:rPr lang="de-DE" b="1" dirty="0"/>
              <a:t>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9CC3D44-4ED3-4314-BEC9-E8632359E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Marketplace of the </a:t>
            </a:r>
            <a:r>
              <a:rPr lang="en-US" b="1" dirty="0"/>
              <a:t>European Innovation Partnership on Smart Cities and Communities (EIP-SCC/S</a:t>
            </a:r>
            <a:r>
              <a:rPr lang="en-US" dirty="0"/>
              <a:t>mart</a:t>
            </a:r>
            <a:r>
              <a:rPr lang="en-US" b="1" dirty="0"/>
              <a:t> C</a:t>
            </a:r>
            <a:r>
              <a:rPr lang="en-US" dirty="0"/>
              <a:t>ities and</a:t>
            </a:r>
            <a:r>
              <a:rPr lang="en-US" b="1" dirty="0"/>
              <a:t> C</a:t>
            </a:r>
            <a:r>
              <a:rPr lang="en-US" dirty="0"/>
              <a:t>ommunities)</a:t>
            </a:r>
          </a:p>
          <a:p>
            <a:endParaRPr lang="de-DE" dirty="0"/>
          </a:p>
        </p:txBody>
      </p:sp>
      <p:pic>
        <p:nvPicPr>
          <p:cNvPr id="5" name="Grafik 4" descr="Lachendes Gesicht ohne Füllung">
            <a:extLst>
              <a:ext uri="{FF2B5EF4-FFF2-40B4-BE49-F238E27FC236}">
                <a16:creationId xmlns:a16="http://schemas.microsoft.com/office/drawing/2014/main" xmlns="" id="{DAC6325E-570F-44A8-ACCF-6EE5FE149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8648" y="1364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739414-FA63-4147-814D-12FAB963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New Apps?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6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clusters</a:t>
            </a:r>
            <a:r>
              <a:rPr lang="de-DE" dirty="0"/>
              <a:t>, 6.000 </a:t>
            </a:r>
            <a:r>
              <a:rPr lang="de-DE" dirty="0" err="1"/>
              <a:t>partners</a:t>
            </a:r>
            <a:r>
              <a:rPr lang="de-DE" dirty="0"/>
              <a:t>, </a:t>
            </a:r>
            <a:r>
              <a:rPr lang="de-DE" dirty="0" err="1"/>
              <a:t>combining</a:t>
            </a:r>
            <a:r>
              <a:rPr lang="de-DE" dirty="0"/>
              <a:t> transport-</a:t>
            </a:r>
            <a:r>
              <a:rPr lang="de-DE" dirty="0" err="1"/>
              <a:t>energy</a:t>
            </a:r>
            <a:r>
              <a:rPr lang="de-DE" dirty="0"/>
              <a:t>-ICT </a:t>
            </a:r>
            <a:r>
              <a:rPr lang="de-DE" dirty="0" err="1"/>
              <a:t>applications</a:t>
            </a:r>
            <a:r>
              <a:rPr lang="de-DE" dirty="0"/>
              <a:t>.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4C96C721-9259-45E4-A612-C7D6FBC5A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358" y="2510246"/>
            <a:ext cx="6510001" cy="39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68DF1F-B57D-43BA-BADC-5E6F6124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</a:t>
            </a:r>
            <a:r>
              <a:rPr lang="de-DE" dirty="0" err="1"/>
              <a:t>funding</a:t>
            </a:r>
            <a:r>
              <a:rPr lang="de-DE" dirty="0"/>
              <a:t>: Horizon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56B7D09-CADD-4E5F-93CE-99BB6E24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Beispiele für Leuchtturm-Projekte</a:t>
            </a:r>
          </a:p>
          <a:p>
            <a:r>
              <a:rPr lang="de-DE" dirty="0">
                <a:hlinkClick r:id="rId2"/>
              </a:rPr>
              <a:t>https://eu-smartcities.eu</a:t>
            </a:r>
            <a:endParaRPr lang="de-DE" dirty="0"/>
          </a:p>
          <a:p>
            <a:endParaRPr lang="de-DE" dirty="0"/>
          </a:p>
          <a:p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Interesting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links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Stakeholders like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universities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/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researchers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Heidenheim:Interessant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für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Cooperation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mit BA???</a:t>
            </a:r>
          </a:p>
        </p:txBody>
      </p:sp>
    </p:spTree>
    <p:extLst>
      <p:ext uri="{BB962C8B-B14F-4D97-AF65-F5344CB8AC3E}">
        <p14:creationId xmlns:p14="http://schemas.microsoft.com/office/powerpoint/2010/main" val="6975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783E0AD-A9D7-4749-85AB-BB817902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Improve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Cycling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facilities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B7055E4-5FE7-48A0-9D46-C79F9659A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Guidance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r>
              <a:rPr lang="de-DE" dirty="0"/>
              <a:t>https://ec.europa.eu/transport/themes/urban/cycling/guidance-cycling-projects-eu_en</a:t>
            </a:r>
          </a:p>
          <a:p>
            <a:endParaRPr lang="de-DE" dirty="0"/>
          </a:p>
          <a:p>
            <a:r>
              <a:rPr lang="de-DE" b="1" dirty="0"/>
              <a:t>Pilot </a:t>
            </a:r>
            <a:r>
              <a:rPr lang="de-DE" b="1" dirty="0" err="1"/>
              <a:t>projects</a:t>
            </a:r>
            <a:r>
              <a:rPr lang="de-DE" b="1" dirty="0"/>
              <a:t>:</a:t>
            </a:r>
            <a:endParaRPr lang="de-DE" dirty="0"/>
          </a:p>
          <a:p>
            <a:r>
              <a:rPr lang="en-US" dirty="0"/>
              <a:t>-</a:t>
            </a:r>
            <a:r>
              <a:rPr lang="en-US" b="1" dirty="0"/>
              <a:t>Raising Awareness of alternatives to private car</a:t>
            </a:r>
            <a:endParaRPr lang="en-US" dirty="0"/>
          </a:p>
          <a:p>
            <a:r>
              <a:rPr lang="en-US" dirty="0"/>
              <a:t>-</a:t>
            </a:r>
            <a:r>
              <a:rPr lang="en-US" b="1" dirty="0"/>
              <a:t>Sustainable shared mobility interconnected with public transport in rural areas (SMARTA)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1374A1-1B6B-4A96-89E0-53371FD32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2013 urban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package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70DB040-E843-4F01-9441-8F1BC0D50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en-US" dirty="0"/>
              <a:t>Need for </a:t>
            </a:r>
            <a:r>
              <a:rPr lang="en-US" b="1" dirty="0"/>
              <a:t>stronger cooperation between different policy </a:t>
            </a:r>
            <a:r>
              <a:rPr lang="en-US" dirty="0"/>
              <a:t>levels to deliver on sustainable urban mobility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0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43EA98-8A80-4862-80B1-DFB137F8C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8A42BCB-871F-4E64-BCAE-41EB4B425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en-US" dirty="0"/>
              <a:t>Core concept: </a:t>
            </a:r>
            <a:r>
              <a:rPr lang="en-US" b="1" dirty="0"/>
              <a:t>Sustainable Urban Mobility Plans </a:t>
            </a:r>
            <a:r>
              <a:rPr lang="en-US" dirty="0"/>
              <a:t>(SUMPs –Annex to the Communication), big role for </a:t>
            </a:r>
            <a:r>
              <a:rPr lang="en-US" b="1" dirty="0"/>
              <a:t>multimodal </a:t>
            </a:r>
            <a:r>
              <a:rPr lang="en-US" dirty="0"/>
              <a:t>solutions!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A52591-CD42-40F0-A541-3F66C8BE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Active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citizenship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at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level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77610D9-6999-49BC-A518-CDF9B9E6B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en-US" dirty="0"/>
              <a:t>Commits to </a:t>
            </a:r>
            <a:r>
              <a:rPr lang="en-US" b="1" dirty="0"/>
              <a:t>reinforced EU support </a:t>
            </a:r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 action </a:t>
            </a:r>
            <a:r>
              <a:rPr lang="en-US" dirty="0"/>
              <a:t>on urban mobility (2014-2020)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8FE592A-20C4-4EBA-B315-4AA452C6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9" y="3023057"/>
            <a:ext cx="10626002" cy="811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8BAACF-5773-43F4-B49A-5F4B59B6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Active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citizenship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4D7BFB1-D686-478E-9415-EC3A5D6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2375"/>
          </a:xfrm>
        </p:spPr>
        <p:txBody>
          <a:bodyPr/>
          <a:lstStyle/>
          <a:p>
            <a:r>
              <a:rPr lang="de-DE" dirty="0"/>
              <a:t>Seit2002  zurzeit 3100 Cities registriert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35550356-D31E-4C2A-8E14-BFCBC0CE8D5A}"/>
              </a:ext>
            </a:extLst>
          </p:cNvPr>
          <p:cNvSpPr txBox="1"/>
          <p:nvPr/>
        </p:nvSpPr>
        <p:spPr>
          <a:xfrm>
            <a:off x="910166" y="4560913"/>
            <a:ext cx="1037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>
                    <a:lumMod val="50000"/>
                  </a:schemeClr>
                </a:solidFill>
              </a:rPr>
              <a:t>Encourage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6">
                    <a:lumMod val="50000"/>
                  </a:schemeClr>
                </a:solidFill>
              </a:rPr>
              <a:t>your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6">
                    <a:lumMod val="50000"/>
                  </a:schemeClr>
                </a:solidFill>
              </a:rPr>
              <a:t>local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6">
                    <a:lumMod val="50000"/>
                  </a:schemeClr>
                </a:solidFill>
              </a:rPr>
              <a:t>community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6">
                    <a:lumMod val="50000"/>
                  </a:schemeClr>
                </a:solidFill>
              </a:rPr>
              <a:t>participate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75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7B9F6E-F1F9-4D2B-9D01-39051913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CoR</a:t>
            </a:r>
            <a:r>
              <a:rPr lang="de-DE" dirty="0"/>
              <a:t> (Ausschuss der Regionen </a:t>
            </a:r>
            <a:r>
              <a:rPr lang="de-DE" dirty="0" err="1"/>
              <a:t>AdR</a:t>
            </a:r>
            <a:r>
              <a:rPr lang="de-DE" dirty="0"/>
              <a:t>) -  </a:t>
            </a:r>
            <a:r>
              <a:rPr lang="de-DE" dirty="0" err="1"/>
              <a:t>facilitating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EGTC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i="1" dirty="0" err="1">
                <a:solidFill>
                  <a:schemeClr val="accent6">
                    <a:lumMod val="50000"/>
                  </a:schemeClr>
                </a:solidFill>
              </a:rPr>
              <a:t>interesting</a:t>
            </a:r>
            <a:r>
              <a:rPr lang="de-DE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de-DE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50000"/>
                  </a:schemeClr>
                </a:solidFill>
              </a:rPr>
              <a:t>Pozallo</a:t>
            </a:r>
            <a:r>
              <a:rPr lang="de-DE" i="1" dirty="0">
                <a:solidFill>
                  <a:schemeClr val="accent6">
                    <a:lumMod val="50000"/>
                  </a:schemeClr>
                </a:solidFill>
              </a:rPr>
              <a:t>??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642824B-E898-42A9-ABF4-11CD6F1F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667"/>
            <a:ext cx="10515600" cy="380629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37,5% of EU citizens live in border areas, e.g. people in Catalonia</a:t>
            </a:r>
          </a:p>
          <a:p>
            <a:r>
              <a:rPr lang="en-US" dirty="0"/>
              <a:t>the </a:t>
            </a:r>
            <a:r>
              <a:rPr lang="en-US" b="1" dirty="0"/>
              <a:t>EGTC</a:t>
            </a:r>
            <a:r>
              <a:rPr lang="en-US" sz="2000" b="1" dirty="0"/>
              <a:t> European Grouping of Territorial Cooperation (EGTC) today 73 are existing</a:t>
            </a:r>
            <a:endParaRPr lang="en-US" sz="2000" dirty="0"/>
          </a:p>
          <a:p>
            <a:r>
              <a:rPr lang="en-US" dirty="0"/>
              <a:t>is the </a:t>
            </a:r>
            <a:r>
              <a:rPr lang="en-US" b="1" dirty="0"/>
              <a:t>first European cooperation structure with a legal personality </a:t>
            </a:r>
            <a:r>
              <a:rPr lang="en-US" dirty="0"/>
              <a:t>defined by European Law</a:t>
            </a:r>
            <a:endParaRPr lang="de-DE" dirty="0"/>
          </a:p>
          <a:p>
            <a:r>
              <a:rPr lang="de-DE" dirty="0"/>
              <a:t>EGTC </a:t>
            </a:r>
            <a:r>
              <a:rPr lang="de-DE" dirty="0" err="1"/>
              <a:t>Eurodistrict</a:t>
            </a:r>
            <a:r>
              <a:rPr lang="de-DE" dirty="0"/>
              <a:t> Strasbourg –Ortenau </a:t>
            </a:r>
          </a:p>
          <a:p>
            <a:pPr marL="0" indent="0">
              <a:buNone/>
            </a:pPr>
            <a:r>
              <a:rPr lang="de-DE" dirty="0"/>
              <a:t>    Cross-</a:t>
            </a:r>
            <a:r>
              <a:rPr lang="de-DE" dirty="0" err="1"/>
              <a:t>border</a:t>
            </a:r>
            <a:r>
              <a:rPr lang="de-DE" dirty="0"/>
              <a:t> Tramway </a:t>
            </a:r>
            <a:r>
              <a:rPr lang="de-DE" dirty="0" err="1"/>
              <a:t>connecting</a:t>
            </a:r>
            <a:r>
              <a:rPr lang="de-DE" dirty="0"/>
              <a:t> Strasbourg (F)  and Kehl (Germany)       </a:t>
            </a:r>
            <a:r>
              <a:rPr lang="de-DE" dirty="0" err="1"/>
              <a:t>under</a:t>
            </a:r>
            <a:r>
              <a:rPr lang="de-DE" dirty="0"/>
              <a:t> French </a:t>
            </a:r>
            <a:r>
              <a:rPr lang="de-DE" dirty="0" err="1"/>
              <a:t>rules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tourisme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Chaves-</a:t>
            </a:r>
            <a:r>
              <a:rPr lang="de-DE" dirty="0" err="1"/>
              <a:t>Verin</a:t>
            </a:r>
            <a:r>
              <a:rPr lang="de-DE" dirty="0"/>
              <a:t>( Portugal-Spain)</a:t>
            </a:r>
          </a:p>
          <a:p>
            <a:r>
              <a:rPr lang="de-DE" dirty="0"/>
              <a:t>2 EGTCs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implementing</a:t>
            </a:r>
            <a:r>
              <a:rPr lang="de-DE" dirty="0"/>
              <a:t> Research and Innovation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 smart </a:t>
            </a:r>
            <a:r>
              <a:rPr lang="de-DE" dirty="0" err="1"/>
              <a:t>specialisation</a:t>
            </a:r>
            <a:r>
              <a:rPr lang="de-DE" dirty="0"/>
              <a:t> in 2016 </a:t>
            </a:r>
          </a:p>
          <a:p>
            <a:r>
              <a:rPr lang="de-DE" dirty="0" err="1"/>
              <a:t>fo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A4B33A-B59B-4226-8685-2375E50F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b="1" dirty="0" err="1"/>
              <a:t>Sustainable</a:t>
            </a:r>
            <a:r>
              <a:rPr lang="de-DE" b="1" dirty="0"/>
              <a:t> Urban Mobility Plan </a:t>
            </a:r>
            <a:br>
              <a:rPr lang="de-DE" b="1" dirty="0"/>
            </a:b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818F4A3-5D2F-4A69-865C-3F5CC6BE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4470400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en-US" b="1" dirty="0"/>
              <a:t>The SUMP concept is supported by:</a:t>
            </a:r>
            <a:endParaRPr lang="en-US" dirty="0"/>
          </a:p>
          <a:p>
            <a:r>
              <a:rPr lang="de-DE" dirty="0"/>
              <a:t>SUMP </a:t>
            </a:r>
            <a:r>
              <a:rPr lang="de-DE" dirty="0" err="1"/>
              <a:t>guidelines</a:t>
            </a:r>
            <a:endParaRPr lang="de-DE" dirty="0"/>
          </a:p>
          <a:p>
            <a:r>
              <a:rPr lang="de-DE" dirty="0"/>
              <a:t>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  <a:p>
            <a:r>
              <a:rPr lang="de-DE" dirty="0"/>
              <a:t>Best </a:t>
            </a:r>
            <a:r>
              <a:rPr lang="de-DE" dirty="0" err="1"/>
              <a:t>practice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</a:p>
          <a:p>
            <a:r>
              <a:rPr lang="de-DE" dirty="0"/>
              <a:t>National </a:t>
            </a:r>
            <a:r>
              <a:rPr lang="de-DE" dirty="0" err="1"/>
              <a:t>frameworks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-</a:t>
            </a:r>
            <a:r>
              <a:rPr lang="de-DE" dirty="0" err="1"/>
              <a:t>MemberStates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  <a:p>
            <a:r>
              <a:rPr lang="de-DE" dirty="0"/>
              <a:t>City </a:t>
            </a:r>
            <a:r>
              <a:rPr lang="de-DE" dirty="0" err="1"/>
              <a:t>database</a:t>
            </a:r>
            <a:r>
              <a:rPr lang="de-DE" dirty="0"/>
              <a:t> </a:t>
            </a:r>
          </a:p>
          <a:p>
            <a:r>
              <a:rPr lang="de-DE" dirty="0"/>
              <a:t>European </a:t>
            </a:r>
            <a:r>
              <a:rPr lang="de-DE" dirty="0" err="1"/>
              <a:t>Platform</a:t>
            </a:r>
            <a:r>
              <a:rPr lang="de-DE" dirty="0"/>
              <a:t> on SUMPs </a:t>
            </a:r>
          </a:p>
          <a:p>
            <a:endParaRPr lang="de-DE" dirty="0"/>
          </a:p>
          <a:p>
            <a:r>
              <a:rPr lang="de-DE" dirty="0"/>
              <a:t>-</a:t>
            </a:r>
            <a:r>
              <a:rPr lang="de-DE" dirty="0" err="1"/>
              <a:t>Coordination</a:t>
            </a:r>
            <a:r>
              <a:rPr lang="de-DE" dirty="0"/>
              <a:t> Group</a:t>
            </a:r>
          </a:p>
          <a:p>
            <a:r>
              <a:rPr lang="de-DE" dirty="0"/>
              <a:t>See</a:t>
            </a:r>
            <a:r>
              <a:rPr lang="de-DE" b="1" dirty="0"/>
              <a:t>Eltis.org –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urbanmobilityobservatory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B1E1383-9AB3-4549-952A-17426E85D6C8}"/>
              </a:ext>
            </a:extLst>
          </p:cNvPr>
          <p:cNvSpPr txBox="1"/>
          <p:nvPr/>
        </p:nvSpPr>
        <p:spPr>
          <a:xfrm>
            <a:off x="838200" y="6129867"/>
            <a:ext cx="9863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….also </a:t>
            </a:r>
            <a:r>
              <a:rPr lang="de-DE" sz="3600" b="1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6">
                    <a:lumMod val="50000"/>
                  </a:schemeClr>
                </a:solidFill>
              </a:rPr>
              <a:t>your</a:t>
            </a: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6">
                    <a:lumMod val="50000"/>
                  </a:schemeClr>
                </a:solidFill>
              </a:rPr>
              <a:t>local</a:t>
            </a: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6">
                    <a:lumMod val="50000"/>
                  </a:schemeClr>
                </a:solidFill>
              </a:rPr>
              <a:t>community</a:t>
            </a: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b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auch für Heidenheim!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443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AAF26E-0C68-4AAD-844F-3F1289A7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DC311CE-EB49-44EF-B320-951D8DEE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EU </a:t>
            </a:r>
            <a:r>
              <a:rPr lang="de-DE" dirty="0" err="1"/>
              <a:t>funding</a:t>
            </a:r>
            <a:r>
              <a:rPr lang="de-DE" dirty="0"/>
              <a:t>! Fördermittel!</a:t>
            </a:r>
          </a:p>
          <a:p>
            <a:endParaRPr lang="de-DE" dirty="0"/>
          </a:p>
          <a:p>
            <a:r>
              <a:rPr lang="en-US" b="1" dirty="0"/>
              <a:t>Exchange of Information &amp; Best Practice</a:t>
            </a:r>
            <a:endParaRPr lang="en-US" dirty="0"/>
          </a:p>
          <a:p>
            <a:r>
              <a:rPr lang="de-DE" sz="3600" b="1" dirty="0"/>
              <a:t>WWW.ELTIS.ORG</a:t>
            </a:r>
            <a:endParaRPr lang="de-DE" sz="3600" dirty="0"/>
          </a:p>
          <a:p>
            <a:r>
              <a:rPr lang="en-US" b="1" i="1" dirty="0"/>
              <a:t>“The urban mobility observatory: facilitates the exchange of information, knowledge and experience in the field of sustainable urban mobility in Europe”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5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D36DDD-6FC7-45AF-9533-704817DB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EP   still </a:t>
            </a:r>
            <a:r>
              <a:rPr lang="de-DE" dirty="0" err="1">
                <a:solidFill>
                  <a:srgbClr val="C00000"/>
                </a:solidFill>
              </a:rPr>
              <a:t>missing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3751EC6-E93B-4035-828B-FE75118EF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B50B3A-5C19-4A7D-AF97-5C8467C0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EESC: European </a:t>
            </a:r>
            <a:r>
              <a:rPr lang="de-DE" dirty="0" err="1"/>
              <a:t>Economic</a:t>
            </a:r>
            <a:r>
              <a:rPr lang="de-DE" dirty="0"/>
              <a:t> and </a:t>
            </a:r>
            <a:r>
              <a:rPr lang="de-DE" dirty="0" err="1"/>
              <a:t>Social</a:t>
            </a:r>
            <a:r>
              <a:rPr lang="de-DE" dirty="0"/>
              <a:t> Committee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C287C5F-0090-4476-8109-5E3C07DA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advisatory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 (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 Treaty </a:t>
            </a:r>
            <a:r>
              <a:rPr lang="de-DE" dirty="0" err="1"/>
              <a:t>Article</a:t>
            </a:r>
            <a:r>
              <a:rPr lang="de-DE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760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5B110A-AA5D-AB46-939B-56F4D3BAB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FF31CF-B392-FC42-9E67-22EE398B0E88}"/>
              </a:ext>
            </a:extLst>
          </p:cNvPr>
          <p:cNvSpPr txBox="1">
            <a:spLocks/>
          </p:cNvSpPr>
          <p:nvPr/>
        </p:nvSpPr>
        <p:spPr bwMode="auto">
          <a:xfrm>
            <a:off x="0" y="1892301"/>
            <a:ext cx="12192000" cy="69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667" b="1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13" y="1559098"/>
            <a:ext cx="8780488" cy="51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5B110A-AA5D-AB46-939B-56F4D3BAB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2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FF31CF-B392-FC42-9E67-22EE398B0E88}"/>
              </a:ext>
            </a:extLst>
          </p:cNvPr>
          <p:cNvSpPr txBox="1">
            <a:spLocks/>
          </p:cNvSpPr>
          <p:nvPr/>
        </p:nvSpPr>
        <p:spPr bwMode="auto">
          <a:xfrm>
            <a:off x="0" y="1892301"/>
            <a:ext cx="12192000" cy="69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667" b="1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058" y="9912"/>
            <a:ext cx="6561873" cy="688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66" y="9912"/>
            <a:ext cx="5114693" cy="68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C03547-BE3B-4904-B5B4-CA9D6F7B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07D9391-84B9-411B-9131-DC7955F5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fr-FR" dirty="0">
                <a:solidFill>
                  <a:srgbClr val="595959"/>
                </a:solidFill>
                <a:latin typeface="Calibri" pitchFamily="34" charset="0"/>
              </a:rPr>
              <a:t>Opinions – Reflection Paper “Towards a Sustainable Europe 2030”, “Leaving no one behind”, “The sustainable economy we need”, etc.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1892301"/>
            <a:ext cx="12192000" cy="9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4267" b="1" dirty="0">
                <a:solidFill>
                  <a:srgbClr val="0060A0"/>
                </a:solidFill>
                <a:latin typeface="Calibri" charset="0"/>
              </a:rPr>
              <a:t>It’s about Europe, it’s about YOU!</a:t>
            </a:r>
            <a:endParaRPr lang="en-GB" altLang="fr-FR" sz="4267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44323" y="2990679"/>
            <a:ext cx="4613191" cy="6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667" b="1" dirty="0">
                <a:solidFill>
                  <a:srgbClr val="0060A0"/>
                </a:solidFill>
                <a:latin typeface="Calibri" charset="0"/>
                <a:hlinkClick r:id="rId3"/>
              </a:rPr>
              <a:t>www.eesc.europa.eu</a:t>
            </a:r>
            <a:endParaRPr lang="en-GB" altLang="fr-FR" sz="2667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44323" y="3869382"/>
            <a:ext cx="4613191" cy="6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133" dirty="0">
                <a:solidFill>
                  <a:srgbClr val="0060A0"/>
                </a:solidFill>
                <a:latin typeface="Calibri" charset="0"/>
                <a:hlinkClick r:id="rId4"/>
              </a:rPr>
              <a:t>www.eesc.europa.eu/facebook</a:t>
            </a:r>
            <a:endParaRPr lang="en-GB" altLang="fr-FR" sz="2133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44323" y="4623829"/>
            <a:ext cx="4613191" cy="6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133" dirty="0">
                <a:solidFill>
                  <a:srgbClr val="0060A0"/>
                </a:solidFill>
                <a:latin typeface="Calibri" charset="0"/>
                <a:hlinkClick r:id="rId5"/>
              </a:rPr>
              <a:t>www.eesc.europa.eu/twitter</a:t>
            </a:r>
            <a:endParaRPr lang="en-GB" altLang="fr-FR" sz="2133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44323" y="5458595"/>
            <a:ext cx="4613191" cy="6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133" dirty="0">
                <a:solidFill>
                  <a:srgbClr val="0060A0"/>
                </a:solidFill>
                <a:latin typeface="Calibri" charset="0"/>
                <a:hlinkClick r:id="rId6"/>
              </a:rPr>
              <a:t>www.eesc.europa.eu/youtube</a:t>
            </a:r>
            <a:endParaRPr lang="en-GB" altLang="fr-FR" sz="2133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9" name="Cloud 8"/>
          <p:cNvSpPr/>
          <p:nvPr/>
        </p:nvSpPr>
        <p:spPr>
          <a:xfrm rot="727584">
            <a:off x="829809" y="3335140"/>
            <a:ext cx="3267179" cy="2189721"/>
          </a:xfrm>
          <a:prstGeom prst="cloud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5752" y="3635635"/>
            <a:ext cx="3251200" cy="16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667" b="1" dirty="0">
                <a:solidFill>
                  <a:schemeClr val="bg1"/>
                </a:solidFill>
                <a:latin typeface="Calibri" charset="0"/>
              </a:rPr>
              <a:t>Visit our</a:t>
            </a:r>
          </a:p>
          <a:p>
            <a:pPr algn="ctr" eaLnBrk="1" hangingPunct="1"/>
            <a:r>
              <a:rPr lang="en-US" altLang="fr-FR" sz="2667" b="1" dirty="0">
                <a:solidFill>
                  <a:schemeClr val="bg1"/>
                </a:solidFill>
                <a:latin typeface="Calibri" charset="0"/>
              </a:rPr>
              <a:t>website and</a:t>
            </a:r>
          </a:p>
          <a:p>
            <a:pPr algn="ctr" eaLnBrk="1" hangingPunct="1"/>
            <a:r>
              <a:rPr lang="en-US" altLang="fr-FR" sz="2667" b="1" dirty="0">
                <a:solidFill>
                  <a:schemeClr val="bg1"/>
                </a:solidFill>
                <a:latin typeface="Calibri" charset="0"/>
              </a:rPr>
              <a:t>find us on</a:t>
            </a:r>
          </a:p>
          <a:p>
            <a:pPr algn="ctr" eaLnBrk="1" hangingPunct="1"/>
            <a:r>
              <a:rPr lang="en-US" altLang="fr-FR" sz="2667" b="1" dirty="0">
                <a:solidFill>
                  <a:schemeClr val="bg1"/>
                </a:solidFill>
                <a:latin typeface="Calibri" charset="0"/>
              </a:rPr>
              <a:t>social media</a:t>
            </a:r>
            <a:endParaRPr lang="en-GB" altLang="fr-FR" sz="2667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892301"/>
            <a:ext cx="12192000" cy="9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4267" b="1" dirty="0">
                <a:solidFill>
                  <a:srgbClr val="0060A0"/>
                </a:solidFill>
                <a:latin typeface="Calibri" charset="0"/>
              </a:rPr>
              <a:t>It’s about Europe, it’s about YOU!</a:t>
            </a:r>
            <a:endParaRPr lang="en-GB" altLang="fr-FR" sz="4267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44323" y="3071536"/>
            <a:ext cx="4613191" cy="9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133" dirty="0">
                <a:solidFill>
                  <a:srgbClr val="595959"/>
                </a:solidFill>
                <a:latin typeface="Calibri" charset="0"/>
              </a:rPr>
              <a:t>Members’ page</a:t>
            </a:r>
            <a:endParaRPr lang="en-US" altLang="fr-FR" sz="2133" dirty="0">
              <a:solidFill>
                <a:srgbClr val="0060A0"/>
              </a:solidFill>
              <a:latin typeface="Calibri" charset="0"/>
              <a:hlinkClick r:id="rId3"/>
            </a:endParaRPr>
          </a:p>
          <a:p>
            <a:pPr algn="ctr" eaLnBrk="1" hangingPunct="1"/>
            <a:r>
              <a:rPr lang="en-US" altLang="fr-FR" sz="1867" dirty="0">
                <a:solidFill>
                  <a:srgbClr val="0060A0"/>
                </a:solidFill>
                <a:latin typeface="Calibri" charset="0"/>
                <a:hlinkClick r:id="rId3"/>
              </a:rPr>
              <a:t>www.eesc.europa.eu</a:t>
            </a:r>
            <a:r>
              <a:rPr lang="en-US" sz="1867" dirty="0">
                <a:hlinkClick r:id="rId3"/>
              </a:rPr>
              <a:t>/?i=portal.en.members </a:t>
            </a:r>
            <a:endParaRPr lang="en-GB" altLang="fr-FR" sz="1867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10" name="Cloud 9"/>
          <p:cNvSpPr/>
          <p:nvPr/>
        </p:nvSpPr>
        <p:spPr>
          <a:xfrm rot="727584">
            <a:off x="8265831" y="3754508"/>
            <a:ext cx="3267179" cy="2189721"/>
          </a:xfrm>
          <a:prstGeom prst="cloud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281773" y="4320305"/>
            <a:ext cx="3251200" cy="138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667" b="1" dirty="0">
                <a:solidFill>
                  <a:schemeClr val="bg1"/>
                </a:solidFill>
                <a:latin typeface="Calibri" charset="0"/>
              </a:rPr>
              <a:t>Find out more</a:t>
            </a:r>
          </a:p>
          <a:p>
            <a:pPr algn="ctr" eaLnBrk="1" hangingPunct="1"/>
            <a:r>
              <a:rPr lang="en-US" altLang="fr-FR" sz="2667" b="1" dirty="0">
                <a:solidFill>
                  <a:schemeClr val="bg1"/>
                </a:solidFill>
                <a:latin typeface="Calibri" charset="0"/>
              </a:rPr>
              <a:t>about our work</a:t>
            </a:r>
            <a:endParaRPr lang="en-GB" altLang="fr-FR" sz="2667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844323" y="3867091"/>
            <a:ext cx="4613191" cy="9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133" dirty="0">
                <a:solidFill>
                  <a:srgbClr val="595959"/>
                </a:solidFill>
                <a:latin typeface="Calibri" charset="0"/>
              </a:rPr>
              <a:t>Opinion search</a:t>
            </a:r>
            <a:endParaRPr lang="en-US" altLang="fr-FR" sz="2133" dirty="0">
              <a:solidFill>
                <a:srgbClr val="0060A0"/>
              </a:solidFill>
              <a:latin typeface="Calibri" charset="0"/>
              <a:hlinkClick r:id="rId3"/>
            </a:endParaRPr>
          </a:p>
          <a:p>
            <a:pPr algn="ctr" eaLnBrk="1" hangingPunct="1"/>
            <a:r>
              <a:rPr lang="en-GB" sz="1867" u="sng" dirty="0">
                <a:hlinkClick r:id="rId4"/>
              </a:rPr>
              <a:t>http://dm.eesc.europa.eu/EESCDocument</a:t>
            </a:r>
          </a:p>
          <a:p>
            <a:pPr algn="ctr" eaLnBrk="1" hangingPunct="1"/>
            <a:r>
              <a:rPr lang="en-GB" sz="1867" u="sng" dirty="0">
                <a:hlinkClick r:id="rId4"/>
              </a:rPr>
              <a:t>Search/Pages/opinionssearch.aspx?culture=EN</a:t>
            </a:r>
            <a:endParaRPr lang="en-GB" altLang="fr-FR" sz="1867" dirty="0">
              <a:solidFill>
                <a:srgbClr val="0060A0"/>
              </a:solidFill>
              <a:latin typeface="Calibri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44323" y="4915340"/>
            <a:ext cx="4613191" cy="9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fr-FR" sz="2133" dirty="0">
                <a:solidFill>
                  <a:srgbClr val="595959"/>
                </a:solidFill>
                <a:latin typeface="Calibri" charset="0"/>
              </a:rPr>
              <a:t>Plenary session summaries</a:t>
            </a:r>
            <a:endParaRPr lang="en-US" altLang="fr-FR" sz="2133" dirty="0">
              <a:solidFill>
                <a:srgbClr val="0060A0"/>
              </a:solidFill>
              <a:latin typeface="Calibri" charset="0"/>
              <a:hlinkClick r:id="rId3"/>
            </a:endParaRPr>
          </a:p>
          <a:p>
            <a:pPr algn="ctr" eaLnBrk="1" hangingPunct="1"/>
            <a:r>
              <a:rPr lang="en-US" sz="1867" u="sng" dirty="0">
                <a:hlinkClick r:id="rId5"/>
              </a:rPr>
              <a:t>http://www.eesc.europa.eu/?i=portal.en.</a:t>
            </a:r>
          </a:p>
          <a:p>
            <a:pPr algn="ctr" eaLnBrk="1" hangingPunct="1"/>
            <a:r>
              <a:rPr lang="en-US" sz="1867" u="sng" dirty="0">
                <a:hlinkClick r:id="rId5"/>
              </a:rPr>
              <a:t>Documents#/boxTab1-2</a:t>
            </a:r>
            <a:endParaRPr lang="en-GB" altLang="fr-FR" sz="1867" dirty="0">
              <a:solidFill>
                <a:srgbClr val="0060A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9F014B-7B79-4193-85FE-FA925C5EC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chemeClr val="accent6">
                    <a:lumMod val="75000"/>
                  </a:schemeClr>
                </a:solidFill>
              </a:rPr>
              <a:t>Check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4000" dirty="0" err="1">
                <a:solidFill>
                  <a:schemeClr val="accent6">
                    <a:lumMod val="75000"/>
                  </a:schemeClr>
                </a:solidFill>
              </a:rPr>
              <a:t>opportunities</a:t>
            </a:r>
            <a:endParaRPr lang="de-DE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016F063-0706-4FAB-8853-F58E84F69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fr-FR" sz="2800" dirty="0">
                <a:solidFill>
                  <a:srgbClr val="595959"/>
                </a:solidFill>
                <a:latin typeface="Calibri" charset="0"/>
              </a:rPr>
              <a:t>Traineeships</a:t>
            </a:r>
            <a:endParaRPr lang="en-US" altLang="fr-FR" sz="2800" dirty="0">
              <a:solidFill>
                <a:srgbClr val="0060A0"/>
              </a:solidFill>
              <a:latin typeface="Calibri" charset="0"/>
              <a:hlinkClick r:id="rId2"/>
            </a:endParaRPr>
          </a:p>
          <a:p>
            <a:r>
              <a:rPr lang="en-GB" u="sng" dirty="0">
                <a:hlinkClick r:id="rId3"/>
              </a:rPr>
              <a:t>http://www.eesc.europa.eu/?i=portal.en.</a:t>
            </a:r>
          </a:p>
          <a:p>
            <a:r>
              <a:rPr lang="en-GB" u="sng" dirty="0">
                <a:hlinkClick r:id="rId3"/>
              </a:rPr>
              <a:t>traineeships</a:t>
            </a:r>
            <a:endParaRPr lang="en-GB" altLang="fr-FR" dirty="0">
              <a:solidFill>
                <a:srgbClr val="0060A0"/>
              </a:solidFill>
              <a:latin typeface="Calibri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4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Benutzerdefiniert</PresentationFormat>
  <Paragraphs>105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</vt:lpstr>
      <vt:lpstr>Brussels visit benefit</vt:lpstr>
      <vt:lpstr>CoR (Ausschuss der Regionen AdR) -  facilitating mobility by EGTC  interesting for Pozallo??</vt:lpstr>
      <vt:lpstr>EESC: European Economic and Social Committee – the voice of the civil society</vt:lpstr>
      <vt:lpstr>PowerPoint-Präsentation</vt:lpstr>
      <vt:lpstr>PowerPoint-Präsentation</vt:lpstr>
      <vt:lpstr>Example of its work</vt:lpstr>
      <vt:lpstr>PowerPoint-Präsentation</vt:lpstr>
      <vt:lpstr>PowerPoint-Präsentation</vt:lpstr>
      <vt:lpstr>Check your opportunities</vt:lpstr>
      <vt:lpstr>European Commission (basic preesentation) Protecting citizens and freedoms  Developing a strong and vibrant economic base Building a climate-neutral, green, fair and social Europe Promoting European interests and values on the global stage </vt:lpstr>
      <vt:lpstr>PowerPoint-Präsentation</vt:lpstr>
      <vt:lpstr>European Commission  </vt:lpstr>
      <vt:lpstr>  New Apps?  6 action clusters, 6.000 partners, combining transport-energy-ICT applications.  </vt:lpstr>
      <vt:lpstr>EU funding: Horizon 2020</vt:lpstr>
      <vt:lpstr>Improve Cycling facilities</vt:lpstr>
      <vt:lpstr>2013 urban mobility package</vt:lpstr>
      <vt:lpstr>PowerPoint-Präsentation</vt:lpstr>
      <vt:lpstr>Active citizenship at local level!</vt:lpstr>
      <vt:lpstr>Active citizenship!</vt:lpstr>
      <vt:lpstr> Sustainable Urban Mobility Plan  </vt:lpstr>
      <vt:lpstr>Informationen</vt:lpstr>
      <vt:lpstr>EP   still missing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Brussels visit benefit</dc:title>
  <dc:creator>Eva-Maria Boehler</dc:creator>
  <cp:lastModifiedBy>Kartaly</cp:lastModifiedBy>
  <cp:revision>36</cp:revision>
  <dcterms:created xsi:type="dcterms:W3CDTF">2019-11-14T19:55:02Z</dcterms:created>
  <dcterms:modified xsi:type="dcterms:W3CDTF">2019-11-17T09:34:44Z</dcterms:modified>
</cp:coreProperties>
</file>